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26" r:id="rId21"/>
    <p:sldId id="327" r:id="rId22"/>
    <p:sldId id="328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29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30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92D050"/>
            </a:solidFill>
            <a:ln w="936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1647</c:v>
                </c:pt>
                <c:pt idx="1">
                  <c:v>1661</c:v>
                </c:pt>
                <c:pt idx="2">
                  <c:v>1462</c:v>
                </c:pt>
                <c:pt idx="3">
                  <c:v>1648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Przestępstwa stwierdzone</c:v>
                </c:pt>
              </c:strCache>
            </c:strRef>
          </c:tx>
          <c:spPr>
            <a:solidFill>
              <a:srgbClr val="8064A2"/>
            </a:solidFill>
            <a:ln w="936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2505</c:v>
                </c:pt>
                <c:pt idx="1">
                  <c:v>2018</c:v>
                </c:pt>
                <c:pt idx="2">
                  <c:v>2271</c:v>
                </c:pt>
                <c:pt idx="3">
                  <c:v>1855</c:v>
                </c:pt>
              </c:numCache>
            </c:numRef>
          </c:val>
        </c:ser>
        <c:axId val="128032128"/>
        <c:axId val="128038016"/>
      </c:barChart>
      <c:lineChart>
        <c:grouping val="standard"/>
        <c:ser>
          <c:idx val="2"/>
          <c:order val="2"/>
          <c:tx>
            <c:strRef>
              <c:f>label 2</c:f>
              <c:strCache>
                <c:ptCount val="1"/>
                <c:pt idx="0">
                  <c:v>% wykrycia</c:v>
                </c:pt>
              </c:strCache>
            </c:strRef>
          </c:tx>
          <c:spPr>
            <a:ln w="47520">
              <a:solidFill>
                <a:srgbClr val="C00000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dLbls>
            <c:dLbl>
              <c:idx val="0"/>
              <c:layout>
                <c:manualLayout>
                  <c:x val="-5.8665054563492053E-2"/>
                  <c:y val="-7.2533296781121075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958466527042941E-2"/>
                  <c:y val="-7.495107334049179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500225051440392E-2"/>
                  <c:y val="-1.692443591559490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2001327344209344E-2"/>
                  <c:y val="-2.4177765593707011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74.2</c:v>
                </c:pt>
                <c:pt idx="1">
                  <c:v>68.3</c:v>
                </c:pt>
                <c:pt idx="2">
                  <c:v>75.900000000000006</c:v>
                </c:pt>
                <c:pt idx="3">
                  <c:v>74.5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upDownBars>
          <c:gapWidth val="150"/>
          <c:upBars/>
          <c:downBars/>
        </c:upDownBars>
        <c:marker val="1"/>
        <c:axId val="128039552"/>
        <c:axId val="93585792"/>
      </c:lineChart>
      <c:catAx>
        <c:axId val="128032128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28038016"/>
        <c:crosses val="autoZero"/>
        <c:auto val="1"/>
        <c:lblAlgn val="ctr"/>
        <c:lblOffset val="100"/>
      </c:catAx>
      <c:valAx>
        <c:axId val="12803801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majorTickMark val="none"/>
        <c:tickLblPos val="nextTo"/>
        <c:spPr>
          <a:ln w="9360">
            <a:solidFill>
              <a:srgbClr val="F9F9F9"/>
            </a:solidFill>
            <a:round/>
          </a:ln>
        </c:spPr>
        <c:crossAx val="128032128"/>
        <c:crosses val="autoZero"/>
        <c:crossBetween val="between"/>
      </c:valAx>
      <c:catAx>
        <c:axId val="128039552"/>
        <c:scaling>
          <c:orientation val="minMax"/>
        </c:scaling>
        <c:delete val="1"/>
        <c:axPos val="b"/>
        <c:tickLblPos val="none"/>
        <c:crossAx val="93585792"/>
        <c:crosses val="autoZero"/>
        <c:auto val="1"/>
        <c:lblAlgn val="ctr"/>
        <c:lblOffset val="100"/>
      </c:catAx>
      <c:valAx>
        <c:axId val="93585792"/>
        <c:scaling>
          <c:orientation val="minMax"/>
        </c:scaling>
        <c:axPos val="r"/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28039552"/>
        <c:crosses val="max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62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80</c:v>
                </c:pt>
                <c:pt idx="1">
                  <c:v>28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75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62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axId val="134711168"/>
        <c:axId val="134712704"/>
      </c:barChart>
      <c:catAx>
        <c:axId val="134711168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712704"/>
        <c:crosses val="autoZero"/>
        <c:auto val="1"/>
        <c:lblAlgn val="ctr"/>
        <c:lblOffset val="100"/>
      </c:catAx>
      <c:valAx>
        <c:axId val="134712704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711168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29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30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28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29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</c:ser>
        <c:axId val="134843776"/>
        <c:axId val="134853760"/>
      </c:barChart>
      <c:catAx>
        <c:axId val="13484377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853760"/>
        <c:crosses val="autoZero"/>
        <c:auto val="1"/>
        <c:lblAlgn val="ctr"/>
        <c:lblOffset val="100"/>
      </c:catAx>
      <c:valAx>
        <c:axId val="13485376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84377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axId val="134923392"/>
        <c:axId val="134924928"/>
      </c:barChart>
      <c:catAx>
        <c:axId val="13492339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924928"/>
        <c:crosses val="autoZero"/>
        <c:auto val="1"/>
        <c:lblAlgn val="ctr"/>
        <c:lblOffset val="100"/>
      </c:catAx>
      <c:valAx>
        <c:axId val="13492492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92339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1"/>
                <c:pt idx="0">
                  <c:v>postępowania wszczęte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1"/>
                <c:pt idx="0">
                  <c:v>postępowania wszczęte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1"/>
                <c:pt idx="0">
                  <c:v>postępowania wszczęte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axId val="134977024"/>
        <c:axId val="134978560"/>
      </c:barChart>
      <c:catAx>
        <c:axId val="13497702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978560"/>
        <c:crosses val="autoZero"/>
        <c:auto val="1"/>
        <c:lblAlgn val="ctr"/>
        <c:lblOffset val="100"/>
      </c:catAx>
      <c:valAx>
        <c:axId val="13497856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97702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212</c:v>
                </c:pt>
                <c:pt idx="1">
                  <c:v>453</c:v>
                </c:pt>
                <c:pt idx="2">
                  <c:v>419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220</c:v>
                </c:pt>
                <c:pt idx="1">
                  <c:v>595</c:v>
                </c:pt>
                <c:pt idx="2">
                  <c:v>544</c:v>
                </c:pt>
                <c:pt idx="3">
                  <c:v>97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213</c:v>
                </c:pt>
                <c:pt idx="1">
                  <c:v>490</c:v>
                </c:pt>
                <c:pt idx="2">
                  <c:v>421</c:v>
                </c:pt>
                <c:pt idx="3">
                  <c:v>74</c:v>
                </c:pt>
              </c:numCache>
            </c:numRef>
          </c:val>
        </c:ser>
        <c:axId val="134997888"/>
        <c:axId val="134999424"/>
      </c:barChart>
      <c:catAx>
        <c:axId val="134997888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999424"/>
        <c:crosses val="autoZero"/>
        <c:auto val="1"/>
        <c:lblAlgn val="ctr"/>
        <c:lblOffset val="100"/>
      </c:catAx>
      <c:valAx>
        <c:axId val="134999424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997888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8</c:v>
                </c:pt>
                <c:pt idx="1">
                  <c:v>75</c:v>
                </c:pt>
                <c:pt idx="2">
                  <c:v>75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WSZCZĘTE</c:v>
                </c:pt>
                <c:pt idx="1">
                  <c:v>STWIERDZONE</c:v>
                </c:pt>
                <c:pt idx="2">
                  <c:v>WYKRYTE</c:v>
                </c:pt>
                <c:pt idx="3">
                  <c:v>PODEJRZANI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9</c:v>
                </c:pt>
                <c:pt idx="1">
                  <c:v>124</c:v>
                </c:pt>
                <c:pt idx="2">
                  <c:v>124</c:v>
                </c:pt>
                <c:pt idx="3">
                  <c:v>8</c:v>
                </c:pt>
              </c:numCache>
            </c:numRef>
          </c:val>
        </c:ser>
        <c:axId val="135055616"/>
        <c:axId val="135065600"/>
      </c:barChart>
      <c:catAx>
        <c:axId val="13505561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5065600"/>
        <c:crosses val="autoZero"/>
        <c:auto val="1"/>
        <c:lblAlgn val="ctr"/>
        <c:lblOffset val="100"/>
      </c:catAx>
      <c:valAx>
        <c:axId val="13506560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505561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2"/>
                <c:pt idx="0">
                  <c:v>WSZCZĘTE</c:v>
                </c:pt>
                <c:pt idx="1">
                  <c:v>STWIERDZONE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2"/>
                <c:pt idx="0">
                  <c:v>WSZCZĘTE</c:v>
                </c:pt>
                <c:pt idx="1">
                  <c:v>STWIERDZONE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9</c:v>
                </c:pt>
                <c:pt idx="1">
                  <c:v>19</c:v>
                </c:pt>
              </c:numCache>
            </c:numRef>
          </c:val>
        </c:ser>
        <c:axId val="135112192"/>
        <c:axId val="135113728"/>
      </c:barChart>
      <c:catAx>
        <c:axId val="13511219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5113728"/>
        <c:crosses val="autoZero"/>
        <c:auto val="1"/>
        <c:lblAlgn val="ctr"/>
        <c:lblOffset val="100"/>
      </c:catAx>
      <c:valAx>
        <c:axId val="13511372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511219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chemeClr val="tx1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OGÓŁEM</c:v>
                </c:pt>
                <c:pt idx="1">
                  <c:v>KRYMINALNE</c:v>
                </c:pt>
                <c:pt idx="2">
                  <c:v>GOSPODARCZE</c:v>
                </c:pt>
                <c:pt idx="3">
                  <c:v>NARKOTYKOWE</c:v>
                </c:pt>
                <c:pt idx="4">
                  <c:v>POSTĘPOWANIA Z ZABEZPIECZONYM MIENIEM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261354</c:v>
                </c:pt>
                <c:pt idx="1">
                  <c:v>17054</c:v>
                </c:pt>
                <c:pt idx="2">
                  <c:v>242150</c:v>
                </c:pt>
                <c:pt idx="3">
                  <c:v>240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9.2649333216609769E-3"/>
                  <c:y val="2.835253761027639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6324666608304876E-3"/>
                  <c:y val="4.7727874027241992E-3"/>
                </c:manualLayout>
              </c:layout>
              <c:dLblPos val="outEnd"/>
              <c:showVal val="1"/>
            </c:dLbl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OGÓŁEM</c:v>
                </c:pt>
                <c:pt idx="1">
                  <c:v>KRYMINALNE</c:v>
                </c:pt>
                <c:pt idx="2">
                  <c:v>GOSPODARCZE</c:v>
                </c:pt>
                <c:pt idx="3">
                  <c:v>NARKOTYKOWE</c:v>
                </c:pt>
                <c:pt idx="4">
                  <c:v>POSTĘPOWANIA Z ZABEZPIECZONYM MIENIEM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690705</c:v>
                </c:pt>
                <c:pt idx="1">
                  <c:v>44510</c:v>
                </c:pt>
                <c:pt idx="2">
                  <c:v>638645</c:v>
                </c:pt>
                <c:pt idx="3">
                  <c:v>29660</c:v>
                </c:pt>
                <c:pt idx="4">
                  <c:v>65</c:v>
                </c:pt>
              </c:numCache>
            </c:numRef>
          </c:val>
        </c:ser>
        <c:axId val="135250688"/>
        <c:axId val="135252224"/>
      </c:barChart>
      <c:catAx>
        <c:axId val="135250688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5252224"/>
        <c:crosses val="autoZero"/>
        <c:auto val="1"/>
        <c:lblAlgn val="ctr"/>
        <c:lblOffset val="100"/>
      </c:catAx>
      <c:valAx>
        <c:axId val="135252224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5250688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4F81BD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Powiat</c:v>
                </c:pt>
                <c:pt idx="1">
                  <c:v>Mikołów, Wyry</c:v>
                </c:pt>
                <c:pt idx="2">
                  <c:v>Łaziska Górne</c:v>
                </c:pt>
                <c:pt idx="3">
                  <c:v>Orzesze, 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5057</c:v>
                </c:pt>
                <c:pt idx="1">
                  <c:v>2526</c:v>
                </c:pt>
                <c:pt idx="2">
                  <c:v>1451</c:v>
                </c:pt>
                <c:pt idx="3">
                  <c:v>1080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4F81BD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Powiat</c:v>
                </c:pt>
                <c:pt idx="1">
                  <c:v>Mikołów, Wyry</c:v>
                </c:pt>
                <c:pt idx="2">
                  <c:v>Łaziska Górne</c:v>
                </c:pt>
                <c:pt idx="3">
                  <c:v>Orzesze, Ornontowice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5056</c:v>
                </c:pt>
                <c:pt idx="1">
                  <c:v>2652</c:v>
                </c:pt>
                <c:pt idx="2">
                  <c:v>1406</c:v>
                </c:pt>
                <c:pt idx="3">
                  <c:v>998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Powiat</c:v>
                </c:pt>
                <c:pt idx="1">
                  <c:v>Mikołów, Wyry</c:v>
                </c:pt>
                <c:pt idx="2">
                  <c:v>Łaziska Górne</c:v>
                </c:pt>
                <c:pt idx="3">
                  <c:v>Orzesze, Ornontowice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5356</c:v>
                </c:pt>
                <c:pt idx="1">
                  <c:v>2676</c:v>
                </c:pt>
                <c:pt idx="2">
                  <c:v>1399</c:v>
                </c:pt>
                <c:pt idx="3">
                  <c:v>1281</c:v>
                </c:pt>
              </c:numCache>
            </c:numRef>
          </c:val>
        </c:ser>
        <c:axId val="144723328"/>
        <c:axId val="144737408"/>
      </c:barChart>
      <c:catAx>
        <c:axId val="144723328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4737408"/>
        <c:crosses val="autoZero"/>
        <c:auto val="1"/>
        <c:lblAlgn val="ctr"/>
        <c:lblOffset val="100"/>
      </c:catAx>
      <c:valAx>
        <c:axId val="14473740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4723328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sz="2800" u="sng" baseline="0" dirty="0" smtClean="0">
                <a:solidFill>
                  <a:srgbClr val="0070C0"/>
                </a:solidFill>
              </a:rPr>
              <a:t>Dane za okres od 01.01. – 31.12.2017r.</a:t>
            </a:r>
          </a:p>
          <a:p>
            <a:pPr>
              <a:defRPr/>
            </a:pPr>
            <a:endParaRPr lang="pl-PL" u="sng" baseline="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pl-PL" baseline="0" dirty="0" smtClean="0"/>
              <a:t>zagrożenia potwierdzone: 492 (52,34%), </a:t>
            </a:r>
          </a:p>
          <a:p>
            <a:pPr>
              <a:defRPr/>
            </a:pPr>
            <a:r>
              <a:rPr lang="pl-PL" baseline="0" dirty="0" smtClean="0"/>
              <a:t>zagrożenia niepotwierdzone : 437 (46,49%)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rgbClr val="000000"/>
              </a:solidFill>
            </a:ln>
          </c:spPr>
          <c:cat>
            <c:strRef>
              <c:f>categories</c:f>
              <c:strCache>
                <c:ptCount val="6"/>
                <c:pt idx="0">
                  <c:v>Powiat całość</c:v>
                </c:pt>
                <c:pt idx="1">
                  <c:v>Mikołów</c:v>
                </c:pt>
                <c:pt idx="2">
                  <c:v>Wyry</c:v>
                </c:pt>
                <c:pt idx="3">
                  <c:v>Łaziska Górne</c:v>
                </c:pt>
                <c:pt idx="4">
                  <c:v>Orzesze</c:v>
                </c:pt>
                <c:pt idx="5">
                  <c:v>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940</c:v>
                </c:pt>
                <c:pt idx="1">
                  <c:v>541</c:v>
                </c:pt>
                <c:pt idx="2">
                  <c:v>94</c:v>
                </c:pt>
                <c:pt idx="3">
                  <c:v>189</c:v>
                </c:pt>
                <c:pt idx="4">
                  <c:v>101</c:v>
                </c:pt>
                <c:pt idx="5">
                  <c:v>15</c:v>
                </c:pt>
              </c:numCache>
            </c:numRef>
          </c:val>
        </c:ser>
        <c:axId val="144810752"/>
        <c:axId val="144812288"/>
      </c:barChart>
      <c:catAx>
        <c:axId val="144810752"/>
        <c:scaling>
          <c:orientation val="minMax"/>
        </c:scaling>
        <c:axPos val="b"/>
        <c:majorTickMark val="none"/>
        <c:tickLblPos val="nextTo"/>
        <c:spPr>
          <a:ln w="9360">
            <a:solidFill>
              <a:srgbClr val="F9F9F9"/>
            </a:solidFill>
            <a:round/>
          </a:ln>
        </c:spPr>
        <c:crossAx val="144812288"/>
        <c:crosses val="autoZero"/>
        <c:auto val="1"/>
        <c:lblAlgn val="ctr"/>
        <c:lblOffset val="100"/>
      </c:catAx>
      <c:valAx>
        <c:axId val="14481228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majorTickMark val="none"/>
        <c:tickLblPos val="nextTo"/>
        <c:spPr>
          <a:ln w="9360">
            <a:solidFill>
              <a:srgbClr val="F9F9F9"/>
            </a:solidFill>
            <a:round/>
          </a:ln>
        </c:spPr>
        <c:crossAx val="14481075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36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1291</c:v>
                </c:pt>
                <c:pt idx="1">
                  <c:v>1172</c:v>
                </c:pt>
                <c:pt idx="2">
                  <c:v>1156</c:v>
                </c:pt>
                <c:pt idx="3">
                  <c:v>978</c:v>
                </c:pt>
                <c:pt idx="4">
                  <c:v>1118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Przestępstwa stwierdzone</c:v>
                </c:pt>
              </c:strCache>
            </c:strRef>
          </c:tx>
          <c:spPr>
            <a:solidFill>
              <a:srgbClr val="92D050"/>
            </a:solidFill>
            <a:ln w="936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1701</c:v>
                </c:pt>
                <c:pt idx="1">
                  <c:v>1288</c:v>
                </c:pt>
                <c:pt idx="2">
                  <c:v>1288</c:v>
                </c:pt>
                <c:pt idx="3">
                  <c:v>1411</c:v>
                </c:pt>
                <c:pt idx="4">
                  <c:v>1087</c:v>
                </c:pt>
              </c:numCache>
            </c:numRef>
          </c:val>
        </c:ser>
        <c:axId val="93636096"/>
        <c:axId val="93637632"/>
      </c:barChart>
      <c:lineChart>
        <c:grouping val="standard"/>
        <c:ser>
          <c:idx val="2"/>
          <c:order val="2"/>
          <c:tx>
            <c:strRef>
              <c:f>label 2</c:f>
              <c:strCache>
                <c:ptCount val="1"/>
                <c:pt idx="0">
                  <c:v>% wykrycia</c:v>
                </c:pt>
              </c:strCache>
            </c:strRef>
          </c:tx>
          <c:spPr>
            <a:ln w="47520">
              <a:solidFill>
                <a:srgbClr val="C00000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dLbls>
            <c:dLbl>
              <c:idx val="0"/>
              <c:layout>
                <c:manualLayout>
                  <c:x val="-4.7139418647503234E-2"/>
                  <c:y val="-1.073823233476228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41445550027641E-2"/>
                  <c:y val="-4.295292933904938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050879859959492E-2"/>
                  <c:y val="-3.758381317166811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6663096554265821E-2"/>
                  <c:y val="-2.953013892059628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642493550764695E-2"/>
                  <c:y val="-2.9530138920596281E-2"/>
                </c:manualLayout>
              </c:layout>
              <c:dLblPos val="r"/>
              <c:showVal val="1"/>
            </c:dLbl>
            <c:delete val="1"/>
            <c:dLblPos val="ctr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55.9</c:v>
                </c:pt>
                <c:pt idx="1">
                  <c:v>52</c:v>
                </c:pt>
                <c:pt idx="2">
                  <c:v>53.6</c:v>
                </c:pt>
                <c:pt idx="3">
                  <c:v>64.900000000000006</c:v>
                </c:pt>
                <c:pt idx="4">
                  <c:v>63.6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upDownBars>
          <c:gapWidth val="150"/>
          <c:upBars/>
          <c:downBars/>
        </c:upDownBars>
        <c:marker val="1"/>
        <c:axId val="128258816"/>
        <c:axId val="128260352"/>
      </c:lineChart>
      <c:catAx>
        <c:axId val="9363609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93637632"/>
        <c:crosses val="autoZero"/>
        <c:auto val="1"/>
        <c:lblAlgn val="ctr"/>
        <c:lblOffset val="100"/>
      </c:catAx>
      <c:valAx>
        <c:axId val="93637632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93636096"/>
        <c:crosses val="autoZero"/>
        <c:crossBetween val="between"/>
      </c:valAx>
      <c:catAx>
        <c:axId val="128258816"/>
        <c:scaling>
          <c:orientation val="minMax"/>
        </c:scaling>
        <c:delete val="1"/>
        <c:axPos val="b"/>
        <c:tickLblPos val="none"/>
        <c:crossAx val="128260352"/>
        <c:crosses val="autoZero"/>
        <c:auto val="1"/>
        <c:lblAlgn val="ctr"/>
        <c:lblOffset val="100"/>
      </c:catAx>
      <c:valAx>
        <c:axId val="128260352"/>
        <c:scaling>
          <c:orientation val="minMax"/>
        </c:scaling>
        <c:axPos val="r"/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28258816"/>
        <c:crosses val="max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9"/>
                <c:pt idx="0">
                  <c:v>Przekraczanie dozowlonej prędkości</c:v>
                </c:pt>
                <c:pt idx="1">
                  <c:v>Spożywanie alkoholu w miejscu niedozwolonym</c:v>
                </c:pt>
                <c:pt idx="2">
                  <c:v>Nieprawidłowe parkowanie</c:v>
                </c:pt>
                <c:pt idx="3">
                  <c:v>Niewłaściwa infrastruktura drogowa</c:v>
                </c:pt>
                <c:pt idx="4">
                  <c:v>Zła organizacja ruchu drogowego</c:v>
                </c:pt>
                <c:pt idx="5">
                  <c:v>Używanie środków odurzających</c:v>
                </c:pt>
                <c:pt idx="6">
                  <c:v>Grupowanie się małoletnich zagrożonych demoralizacją</c:v>
                </c:pt>
                <c:pt idx="7">
                  <c:v>Dzikie wysypiska śmieci</c:v>
                </c:pt>
                <c:pt idx="8">
                  <c:v>Akty wandalizmu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245</c:v>
                </c:pt>
                <c:pt idx="1">
                  <c:v>245</c:v>
                </c:pt>
                <c:pt idx="2">
                  <c:v>132</c:v>
                </c:pt>
                <c:pt idx="3">
                  <c:v>80</c:v>
                </c:pt>
                <c:pt idx="4">
                  <c:v>80</c:v>
                </c:pt>
                <c:pt idx="5">
                  <c:v>32</c:v>
                </c:pt>
                <c:pt idx="6">
                  <c:v>25</c:v>
                </c:pt>
                <c:pt idx="7">
                  <c:v>22</c:v>
                </c:pt>
                <c:pt idx="8">
                  <c:v>14</c:v>
                </c:pt>
              </c:numCache>
            </c:numRef>
          </c:val>
        </c:ser>
        <c:axId val="144855040"/>
        <c:axId val="144856576"/>
      </c:barChart>
      <c:catAx>
        <c:axId val="144855040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4856576"/>
        <c:crosses val="autoZero"/>
        <c:auto val="1"/>
        <c:lblAlgn val="ctr"/>
        <c:lblOffset val="100"/>
      </c:catAx>
      <c:valAx>
        <c:axId val="14485657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4855040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</c:v>
                </c:pt>
              </c:strCache>
            </c:strRef>
          </c:tx>
          <c:spPr>
            <a:solidFill>
              <a:srgbClr val="B9CDE5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7.5</c:v>
                </c:pt>
                <c:pt idx="1">
                  <c:v>7.5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wartość uzyskana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7.08</c:v>
                </c:pt>
                <c:pt idx="1">
                  <c:v>6.55</c:v>
                </c:pt>
              </c:numCache>
            </c:numRef>
          </c:val>
        </c:ser>
        <c:axId val="144906880"/>
        <c:axId val="144925056"/>
      </c:barChart>
      <c:catAx>
        <c:axId val="144906880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4925056"/>
        <c:crosses val="autoZero"/>
        <c:auto val="1"/>
        <c:lblAlgn val="ctr"/>
        <c:lblOffset val="100"/>
      </c:catAx>
      <c:valAx>
        <c:axId val="14492505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4906880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63</c:v>
                </c:pt>
                <c:pt idx="3">
                  <c:v>53</c:v>
                </c:pt>
              </c:numCache>
            </c:numRef>
          </c:val>
        </c:ser>
        <c:overlap val="100"/>
        <c:axId val="145160064"/>
        <c:axId val="145161600"/>
      </c:barChart>
      <c:catAx>
        <c:axId val="14516006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161600"/>
        <c:crosses val="autoZero"/>
        <c:auto val="1"/>
        <c:lblAlgn val="ctr"/>
        <c:lblOffset val="100"/>
      </c:catAx>
      <c:valAx>
        <c:axId val="14516160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16006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24</c:v>
                </c:pt>
                <c:pt idx="1">
                  <c:v>3</c:v>
                </c:pt>
                <c:pt idx="2">
                  <c:v>11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axId val="145198464"/>
        <c:axId val="145204352"/>
      </c:barChart>
      <c:catAx>
        <c:axId val="14519846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204352"/>
        <c:crosses val="autoZero"/>
        <c:auto val="1"/>
        <c:lblAlgn val="ctr"/>
        <c:lblOffset val="100"/>
      </c:catAx>
      <c:valAx>
        <c:axId val="145204352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19846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Kolizje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741</c:v>
                </c:pt>
                <c:pt idx="1">
                  <c:v>841</c:v>
                </c:pt>
                <c:pt idx="2">
                  <c:v>900</c:v>
                </c:pt>
                <c:pt idx="3">
                  <c:v>977</c:v>
                </c:pt>
              </c:numCache>
            </c:numRef>
          </c:val>
        </c:ser>
        <c:axId val="145257984"/>
        <c:axId val="145259520"/>
      </c:barChart>
      <c:catAx>
        <c:axId val="14525798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259520"/>
        <c:crosses val="autoZero"/>
        <c:auto val="1"/>
        <c:lblAlgn val="ctr"/>
        <c:lblOffset val="100"/>
      </c:catAx>
      <c:valAx>
        <c:axId val="14525952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25798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527</c:v>
                </c:pt>
                <c:pt idx="1">
                  <c:v>80</c:v>
                </c:pt>
                <c:pt idx="2">
                  <c:v>133</c:v>
                </c:pt>
                <c:pt idx="3">
                  <c:v>187</c:v>
                </c:pt>
                <c:pt idx="4">
                  <c:v>50</c:v>
                </c:pt>
              </c:numCache>
            </c:numRef>
          </c:val>
        </c:ser>
        <c:axId val="145513472"/>
        <c:axId val="145515264"/>
      </c:barChart>
      <c:catAx>
        <c:axId val="14551347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515264"/>
        <c:crosses val="autoZero"/>
        <c:auto val="1"/>
        <c:lblAlgn val="ctr"/>
        <c:lblOffset val="100"/>
      </c:catAx>
      <c:valAx>
        <c:axId val="145515264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51347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overlap val="100"/>
        <c:axId val="145548416"/>
        <c:axId val="145549952"/>
      </c:barChart>
      <c:catAx>
        <c:axId val="14554841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549952"/>
        <c:crosses val="autoZero"/>
        <c:auto val="1"/>
        <c:lblAlgn val="ctr"/>
        <c:lblOffset val="100"/>
      </c:catAx>
      <c:valAx>
        <c:axId val="145549952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54841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04A7B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79D1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145616256"/>
        <c:axId val="145650816"/>
      </c:barChart>
      <c:catAx>
        <c:axId val="14561625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650816"/>
        <c:crosses val="autoZero"/>
        <c:auto val="1"/>
        <c:lblAlgn val="ctr"/>
        <c:lblOffset val="100"/>
      </c:catAx>
      <c:valAx>
        <c:axId val="14565081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61625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99</c:v>
                </c:pt>
                <c:pt idx="1">
                  <c:v>105</c:v>
                </c:pt>
                <c:pt idx="2">
                  <c:v>89</c:v>
                </c:pt>
                <c:pt idx="3">
                  <c:v>61</c:v>
                </c:pt>
                <c:pt idx="4">
                  <c:v>61</c:v>
                </c:pt>
              </c:numCache>
            </c:numRef>
          </c:val>
        </c:ser>
        <c:overlap val="100"/>
        <c:axId val="145671680"/>
        <c:axId val="145673216"/>
      </c:barChart>
      <c:catAx>
        <c:axId val="145671680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673216"/>
        <c:crosses val="autoZero"/>
        <c:auto val="1"/>
        <c:lblAlgn val="ctr"/>
        <c:lblOffset val="100"/>
      </c:catAx>
      <c:valAx>
        <c:axId val="14567321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671680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99FF66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Mikołów</c:v>
                </c:pt>
                <c:pt idx="1">
                  <c:v>Wyry</c:v>
                </c:pt>
                <c:pt idx="2">
                  <c:v>Łaziska Górne</c:v>
                </c:pt>
                <c:pt idx="3">
                  <c:v>Orzesze</c:v>
                </c:pt>
                <c:pt idx="4">
                  <c:v>Ornontowice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13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  <c:axId val="145714176"/>
        <c:axId val="145728256"/>
      </c:barChart>
      <c:catAx>
        <c:axId val="14571417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728256"/>
        <c:crosses val="autoZero"/>
        <c:auto val="1"/>
        <c:lblAlgn val="ctr"/>
        <c:lblOffset val="100"/>
      </c:catAx>
      <c:valAx>
        <c:axId val="14572825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71417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wszczęte</c:v>
                </c:pt>
              </c:strCache>
            </c:strRef>
          </c:tx>
          <c:spPr>
            <a:solidFill>
              <a:srgbClr val="FFC000"/>
            </a:solidFill>
            <a:ln w="1260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831</c:v>
                </c:pt>
                <c:pt idx="1">
                  <c:v>717</c:v>
                </c:pt>
                <c:pt idx="2">
                  <c:v>696</c:v>
                </c:pt>
                <c:pt idx="3">
                  <c:v>571</c:v>
                </c:pt>
                <c:pt idx="4">
                  <c:v>487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stwierdzone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60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1072</c:v>
                </c:pt>
                <c:pt idx="1">
                  <c:v>803</c:v>
                </c:pt>
                <c:pt idx="2">
                  <c:v>796</c:v>
                </c:pt>
                <c:pt idx="3">
                  <c:v>977</c:v>
                </c:pt>
                <c:pt idx="4">
                  <c:v>657</c:v>
                </c:pt>
              </c:numCache>
            </c:numRef>
          </c:val>
        </c:ser>
        <c:axId val="128314752"/>
        <c:axId val="128328832"/>
      </c:barChart>
      <c:lineChart>
        <c:grouping val="standard"/>
        <c:ser>
          <c:idx val="2"/>
          <c:order val="2"/>
          <c:tx>
            <c:strRef>
              <c:f>label 2</c:f>
              <c:strCache>
                <c:ptCount val="1"/>
                <c:pt idx="0">
                  <c:v>% wykrycia</c:v>
                </c:pt>
              </c:strCache>
            </c:strRef>
          </c:tx>
          <c:spPr>
            <a:ln w="38160">
              <a:solidFill>
                <a:srgbClr val="C00000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dLbls>
            <c:dLbl>
              <c:idx val="0"/>
              <c:layout>
                <c:manualLayout>
                  <c:x val="-4.7107041308951398E-3"/>
                  <c:y val="-3.115494063389264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522817993486481E-3"/>
                  <c:y val="2.59624505282438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54371362556918E-4"/>
                  <c:y val="1.298122526412192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6378082783266957E-2"/>
                  <c:y val="-2.336620547541949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3461238120174104E-2"/>
                  <c:y val="-2.0769960422595178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41.1</c:v>
                </c:pt>
                <c:pt idx="1">
                  <c:v>36.200000000000003</c:v>
                </c:pt>
                <c:pt idx="2">
                  <c:v>37.5</c:v>
                </c:pt>
                <c:pt idx="3">
                  <c:v>59.6</c:v>
                </c:pt>
                <c:pt idx="4">
                  <c:v>51.4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upDownBars>
          <c:gapWidth val="150"/>
          <c:upBars/>
          <c:downBars/>
        </c:upDownBars>
        <c:marker val="1"/>
        <c:axId val="128330368"/>
        <c:axId val="128344448"/>
      </c:lineChart>
      <c:catAx>
        <c:axId val="12831475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28328832"/>
        <c:crosses val="autoZero"/>
        <c:auto val="1"/>
        <c:lblAlgn val="ctr"/>
        <c:lblOffset val="100"/>
      </c:catAx>
      <c:valAx>
        <c:axId val="128328832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28314752"/>
        <c:crosses val="autoZero"/>
        <c:crossBetween val="between"/>
      </c:valAx>
      <c:catAx>
        <c:axId val="128330368"/>
        <c:scaling>
          <c:orientation val="minMax"/>
        </c:scaling>
        <c:delete val="1"/>
        <c:axPos val="b"/>
        <c:tickLblPos val="none"/>
        <c:crossAx val="128344448"/>
        <c:crosses val="autoZero"/>
        <c:auto val="1"/>
        <c:lblAlgn val="ctr"/>
        <c:lblOffset val="100"/>
      </c:catAx>
      <c:valAx>
        <c:axId val="128344448"/>
        <c:scaling>
          <c:orientation val="minMax"/>
        </c:scaling>
        <c:axPos val="r"/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28330368"/>
        <c:crosses val="max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wypadek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kolizja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22</c:v>
                </c:pt>
                <c:pt idx="1">
                  <c:v>13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osoby ranne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osoby zabite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145846656"/>
        <c:axId val="145848192"/>
      </c:barChart>
      <c:catAx>
        <c:axId val="14584665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848192"/>
        <c:crosses val="autoZero"/>
        <c:auto val="1"/>
        <c:lblAlgn val="ctr"/>
        <c:lblOffset val="100"/>
      </c:catAx>
      <c:valAx>
        <c:axId val="145848192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84665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wykroczenia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000000"/>
              </a:solidFill>
            </a:ln>
          </c:spPr>
          <c:dLbls>
            <c:dLblPos val="outEnd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6872</c:v>
                </c:pt>
                <c:pt idx="1">
                  <c:v>8174</c:v>
                </c:pt>
                <c:pt idx="2">
                  <c:v>8673</c:v>
                </c:pt>
                <c:pt idx="3">
                  <c:v>8742</c:v>
                </c:pt>
                <c:pt idx="4">
                  <c:v>10252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madanty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8.9624705367603082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9624705367603082E-3"/>
                  <c:y val="2.486451774582549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924941073520488E-2"/>
                  <c:y val="2.486451774582589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9624705367603082E-3"/>
                  <c:y val="-7.459355323747783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9624705367603082E-3"/>
                  <c:y val="-2.48645177458258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5867</c:v>
                </c:pt>
                <c:pt idx="1">
                  <c:v>7382</c:v>
                </c:pt>
                <c:pt idx="2">
                  <c:v>7756</c:v>
                </c:pt>
                <c:pt idx="3">
                  <c:v>7777</c:v>
                </c:pt>
                <c:pt idx="4">
                  <c:v>8952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pouczenia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dLbls>
            <c:dLblPos val="outEnd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737</c:v>
                </c:pt>
                <c:pt idx="1">
                  <c:v>420</c:v>
                </c:pt>
                <c:pt idx="2">
                  <c:v>303</c:v>
                </c:pt>
                <c:pt idx="3">
                  <c:v>351</c:v>
                </c:pt>
                <c:pt idx="4">
                  <c:v>475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wnioski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5.9749803578401624E-3"/>
                  <c:y val="4.9729035491651793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categories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268</c:v>
                </c:pt>
                <c:pt idx="1">
                  <c:v>372</c:v>
                </c:pt>
                <c:pt idx="2">
                  <c:v>613</c:v>
                </c:pt>
                <c:pt idx="3">
                  <c:v>614</c:v>
                </c:pt>
                <c:pt idx="4">
                  <c:v>825</c:v>
                </c:pt>
              </c:numCache>
            </c:numRef>
          </c:val>
        </c:ser>
        <c:axId val="145808384"/>
        <c:axId val="145969920"/>
      </c:barChart>
      <c:catAx>
        <c:axId val="14580838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45969920"/>
        <c:crosses val="autoZero"/>
        <c:auto val="1"/>
        <c:lblAlgn val="ctr"/>
        <c:lblOffset val="100"/>
      </c:catAx>
      <c:valAx>
        <c:axId val="14596992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4580838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AC090"/>
            </a:solidFill>
            <a:ln>
              <a:solidFill>
                <a:srgbClr val="000000"/>
              </a:solidFill>
            </a:ln>
          </c:spPr>
          <c:dLbls>
            <c:dLbl>
              <c:idx val="3"/>
              <c:layout>
                <c:manualLayout>
                  <c:x val="-5.8825709150871807E-3"/>
                  <c:y val="0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categories</c:f>
              <c:strCache>
                <c:ptCount val="7"/>
                <c:pt idx="0">
                  <c:v>Rozboje</c:v>
                </c:pt>
                <c:pt idx="1">
                  <c:v>Bójki i pobicia</c:v>
                </c:pt>
                <c:pt idx="2">
                  <c:v>Kradzieże samochodów</c:v>
                </c:pt>
                <c:pt idx="3">
                  <c:v>Kradzieże z włamaniem</c:v>
                </c:pt>
                <c:pt idx="4">
                  <c:v>Kradzieże</c:v>
                </c:pt>
                <c:pt idx="5">
                  <c:v>Uszkodzenia ciała</c:v>
                </c:pt>
                <c:pt idx="6">
                  <c:v>Zniszczenia mienia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26</c:v>
                </c:pt>
                <c:pt idx="1">
                  <c:v>10</c:v>
                </c:pt>
                <c:pt idx="2">
                  <c:v>31</c:v>
                </c:pt>
                <c:pt idx="3">
                  <c:v>201</c:v>
                </c:pt>
                <c:pt idx="4">
                  <c:v>339</c:v>
                </c:pt>
                <c:pt idx="5">
                  <c:v>48</c:v>
                </c:pt>
                <c:pt idx="6">
                  <c:v>97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outEnd"/>
            <c:showVal val="1"/>
          </c:dLbls>
          <c:cat>
            <c:strRef>
              <c:f>categories</c:f>
              <c:strCache>
                <c:ptCount val="7"/>
                <c:pt idx="0">
                  <c:v>Rozboje</c:v>
                </c:pt>
                <c:pt idx="1">
                  <c:v>Bójki i pobicia</c:v>
                </c:pt>
                <c:pt idx="2">
                  <c:v>Kradzieże samochodów</c:v>
                </c:pt>
                <c:pt idx="3">
                  <c:v>Kradzieże z włamaniem</c:v>
                </c:pt>
                <c:pt idx="4">
                  <c:v>Kradzieże</c:v>
                </c:pt>
                <c:pt idx="5">
                  <c:v>Uszkodzenia ciała</c:v>
                </c:pt>
                <c:pt idx="6">
                  <c:v>Zniszczenia mienia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19</c:v>
                </c:pt>
                <c:pt idx="1">
                  <c:v>12</c:v>
                </c:pt>
                <c:pt idx="2">
                  <c:v>31</c:v>
                </c:pt>
                <c:pt idx="3">
                  <c:v>217</c:v>
                </c:pt>
                <c:pt idx="4">
                  <c:v>275</c:v>
                </c:pt>
                <c:pt idx="5">
                  <c:v>41</c:v>
                </c:pt>
                <c:pt idx="6">
                  <c:v>133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dLbl>
              <c:idx val="6"/>
              <c:layout>
                <c:manualLayout>
                  <c:x val="7.3532136438590875E-3"/>
                  <c:y val="2.5587711451206096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categories</c:f>
              <c:strCache>
                <c:ptCount val="7"/>
                <c:pt idx="0">
                  <c:v>Rozboje</c:v>
                </c:pt>
                <c:pt idx="1">
                  <c:v>Bójki i pobicia</c:v>
                </c:pt>
                <c:pt idx="2">
                  <c:v>Kradzieże samochodów</c:v>
                </c:pt>
                <c:pt idx="3">
                  <c:v>Kradzieże z włamaniem</c:v>
                </c:pt>
                <c:pt idx="4">
                  <c:v>Kradzieże</c:v>
                </c:pt>
                <c:pt idx="5">
                  <c:v>Uszkodzenia ciała</c:v>
                </c:pt>
                <c:pt idx="6">
                  <c:v>Zniszczenia mienia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43</c:v>
                </c:pt>
                <c:pt idx="3">
                  <c:v>161</c:v>
                </c:pt>
                <c:pt idx="4">
                  <c:v>212</c:v>
                </c:pt>
                <c:pt idx="5">
                  <c:v>53</c:v>
                </c:pt>
                <c:pt idx="6">
                  <c:v>118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dLbls>
            <c:dLbl>
              <c:idx val="0"/>
              <c:dLblPos val="outEnd"/>
              <c:showVal val="1"/>
            </c:dLbl>
            <c:dLbl>
              <c:idx val="1"/>
              <c:dLblPos val="outEnd"/>
              <c:showVal val="1"/>
            </c:dLbl>
            <c:dLbl>
              <c:idx val="2"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Pos val="ctr"/>
            <c:showVal val="1"/>
          </c:dLbls>
          <c:cat>
            <c:strRef>
              <c:f>categories</c:f>
              <c:strCache>
                <c:ptCount val="7"/>
                <c:pt idx="0">
                  <c:v>Rozboje</c:v>
                </c:pt>
                <c:pt idx="1">
                  <c:v>Bójki i pobicia</c:v>
                </c:pt>
                <c:pt idx="2">
                  <c:v>Kradzieże samochodów</c:v>
                </c:pt>
                <c:pt idx="3">
                  <c:v>Kradzieże z włamaniem</c:v>
                </c:pt>
                <c:pt idx="4">
                  <c:v>Kradzieże</c:v>
                </c:pt>
                <c:pt idx="5">
                  <c:v>Uszkodzenia ciała</c:v>
                </c:pt>
                <c:pt idx="6">
                  <c:v>Zniszczenia mienia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42</c:v>
                </c:pt>
                <c:pt idx="3">
                  <c:v>102</c:v>
                </c:pt>
                <c:pt idx="4">
                  <c:v>225</c:v>
                </c:pt>
                <c:pt idx="5">
                  <c:v>51</c:v>
                </c:pt>
                <c:pt idx="6">
                  <c:v>83</c:v>
                </c:pt>
              </c:numCache>
            </c:numRef>
          </c:val>
        </c:ser>
        <c:axId val="134177152"/>
        <c:axId val="134178688"/>
      </c:barChart>
      <c:catAx>
        <c:axId val="13417715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178688"/>
        <c:crosses val="autoZero"/>
        <c:auto val="1"/>
        <c:lblAlgn val="ctr"/>
        <c:lblOffset val="100"/>
      </c:catAx>
      <c:valAx>
        <c:axId val="13417868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17715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477</c:v>
                </c:pt>
                <c:pt idx="1">
                  <c:v>122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12600">
              <a:solidFill>
                <a:srgbClr val="000000"/>
              </a:solidFill>
              <a:round/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448</c:v>
                </c:pt>
                <c:pt idx="1">
                  <c:v>136</c:v>
                </c:pt>
                <c:pt idx="2">
                  <c:v>108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346</c:v>
                </c:pt>
                <c:pt idx="1">
                  <c:v>104</c:v>
                </c:pt>
                <c:pt idx="2">
                  <c:v>121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DEADA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312</c:v>
                </c:pt>
                <c:pt idx="1">
                  <c:v>101</c:v>
                </c:pt>
                <c:pt idx="2">
                  <c:v>74</c:v>
                </c:pt>
              </c:numCache>
            </c:numRef>
          </c:val>
        </c:ser>
        <c:axId val="134305664"/>
        <c:axId val="134307200"/>
      </c:barChart>
      <c:catAx>
        <c:axId val="134305664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307200"/>
        <c:crosses val="autoZero"/>
        <c:auto val="1"/>
        <c:lblAlgn val="ctr"/>
        <c:lblOffset val="100"/>
      </c:catAx>
      <c:valAx>
        <c:axId val="134307200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305664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235</c:v>
                </c:pt>
                <c:pt idx="1">
                  <c:v>52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7DEE8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192</c:v>
                </c:pt>
                <c:pt idx="1">
                  <c:v>48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133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145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</c:ser>
        <c:axId val="134249856"/>
        <c:axId val="134263936"/>
      </c:barChart>
      <c:catAx>
        <c:axId val="13424985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263936"/>
        <c:crosses val="autoZero"/>
        <c:auto val="1"/>
        <c:lblAlgn val="ctr"/>
        <c:lblOffset val="100"/>
      </c:catAx>
      <c:valAx>
        <c:axId val="13426393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24985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131</c:v>
                </c:pt>
                <c:pt idx="1">
                  <c:v>36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99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135</c:v>
                </c:pt>
                <c:pt idx="1">
                  <c:v>48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96</c:v>
                </c:pt>
                <c:pt idx="1">
                  <c:v>31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61</c:v>
                </c:pt>
                <c:pt idx="1">
                  <c:v>27</c:v>
                </c:pt>
                <c:pt idx="2">
                  <c:v>14</c:v>
                </c:pt>
              </c:numCache>
            </c:numRef>
          </c:val>
        </c:ser>
        <c:axId val="134382720"/>
        <c:axId val="134384256"/>
      </c:barChart>
      <c:catAx>
        <c:axId val="134382720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384256"/>
        <c:crosses val="autoZero"/>
        <c:auto val="1"/>
        <c:lblAlgn val="ctr"/>
        <c:lblOffset val="100"/>
      </c:catAx>
      <c:valAx>
        <c:axId val="134384256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382720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30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29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axId val="134568576"/>
        <c:axId val="134594944"/>
      </c:barChart>
      <c:catAx>
        <c:axId val="134568576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594944"/>
        <c:crosses val="autoZero"/>
        <c:auto val="1"/>
        <c:lblAlgn val="ctr"/>
        <c:lblOffset val="100"/>
      </c:catAx>
      <c:valAx>
        <c:axId val="134594944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568576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dLbls>
            <c:dLblPos val="ctr"/>
            <c:showVal val="1"/>
          </c:dLbls>
          <c:cat>
            <c:strRef>
              <c:f>categories</c:f>
              <c:strCache>
                <c:ptCount val="3"/>
                <c:pt idx="0">
                  <c:v>Mikołów</c:v>
                </c:pt>
                <c:pt idx="1">
                  <c:v>Łaziska Górne</c:v>
                </c:pt>
                <c:pt idx="2">
                  <c:v>Orzesze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axId val="134648192"/>
        <c:axId val="134649728"/>
      </c:barChart>
      <c:catAx>
        <c:axId val="134648192"/>
        <c:scaling>
          <c:orientation val="minMax"/>
        </c:scaling>
        <c:axPos val="b"/>
        <c:tickLblPos val="nextTo"/>
        <c:spPr>
          <a:ln w="9360">
            <a:solidFill>
              <a:srgbClr val="F9F9F9"/>
            </a:solidFill>
            <a:round/>
          </a:ln>
        </c:spPr>
        <c:crossAx val="134649728"/>
        <c:crosses val="autoZero"/>
        <c:auto val="1"/>
        <c:lblAlgn val="ctr"/>
        <c:lblOffset val="100"/>
      </c:catAx>
      <c:valAx>
        <c:axId val="134649728"/>
        <c:scaling>
          <c:orientation val="minMax"/>
        </c:scaling>
        <c:axPos val="l"/>
        <c:majorGridlines>
          <c:spPr>
            <a:ln w="9360">
              <a:solidFill>
                <a:srgbClr val="F9F9F9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F9F9F9"/>
            </a:solidFill>
            <a:round/>
          </a:ln>
        </c:spPr>
        <c:crossAx val="134648192"/>
        <c:crosses val="autoZero"/>
        <c:crossBetween val="between"/>
      </c:valAx>
      <c:spPr>
        <a:solidFill>
          <a:srgbClr val="8EB4E3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Obraz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Obraz 3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Obraz 7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Obraz 7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Obraz 11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Obraz 11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" name="Obraz 15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9" name="Obraz 15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9" name="Obraz 19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0" name="Obraz 19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36200">
            <a:off x="-13680" y="200880"/>
            <a:ext cx="9157680" cy="64224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8A5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36200">
            <a:off x="-9360" y="276120"/>
            <a:ext cx="9170280" cy="52380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 rot="21436200">
            <a:off x="-13680" y="200880"/>
            <a:ext cx="9157680" cy="64224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8A5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 rot="21436200">
            <a:off x="-9360" y="276120"/>
            <a:ext cx="9170280" cy="52380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 rot="21436200">
            <a:off x="-13680" y="200880"/>
            <a:ext cx="9157680" cy="64224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8A5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 rot="21436200">
            <a:off x="-9360" y="276120"/>
            <a:ext cx="9170280" cy="52380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 rot="21436200">
            <a:off x="-13680" y="200880"/>
            <a:ext cx="9157680" cy="64224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8A5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"/>
          <p:cNvSpPr/>
          <p:nvPr/>
        </p:nvSpPr>
        <p:spPr>
          <a:xfrm rot="21436200">
            <a:off x="-9360" y="276120"/>
            <a:ext cx="9170280" cy="52380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"/>
          <p:cNvSpPr/>
          <p:nvPr/>
        </p:nvSpPr>
        <p:spPr>
          <a:xfrm rot="21436200">
            <a:off x="-13680" y="200880"/>
            <a:ext cx="9157680" cy="64224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8A5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 rot="21436200">
            <a:off x="-9360" y="276120"/>
            <a:ext cx="9170280" cy="52380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emf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55640" y="1196640"/>
            <a:ext cx="7846200" cy="142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18360" bIns="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5300" b="1" strike="noStrike">
                <a:solidFill>
                  <a:srgbClr val="AACB71"/>
                </a:solidFill>
                <a:latin typeface="Calibri"/>
                <a:ea typeface="DejaVu Sans"/>
              </a:rPr>
              <a:t>NARADA ROCZNA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5300" b="1" strike="noStrike">
                <a:solidFill>
                  <a:srgbClr val="AACB71"/>
                </a:solidFill>
                <a:latin typeface="Calibri"/>
                <a:ea typeface="DejaVu Sans"/>
              </a:rPr>
              <a:t>podsumowanie 2017r.</a:t>
            </a:r>
            <a:endParaRPr/>
          </a:p>
        </p:txBody>
      </p:sp>
      <p:pic>
        <p:nvPicPr>
          <p:cNvPr id="202" name="Picture 1"/>
          <p:cNvPicPr/>
          <p:nvPr/>
        </p:nvPicPr>
        <p:blipFill>
          <a:blip r:embed="rId2" cstate="print"/>
          <a:stretch/>
        </p:blipFill>
        <p:spPr>
          <a:xfrm>
            <a:off x="1224000" y="3459600"/>
            <a:ext cx="2442960" cy="2442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4824000" y="4104000"/>
            <a:ext cx="3382560" cy="1629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strike="noStrike" dirty="0">
                <a:solidFill>
                  <a:srgbClr val="669900"/>
                </a:solidFill>
                <a:latin typeface="Arial"/>
                <a:ea typeface="DejaVu Sans"/>
              </a:rPr>
              <a:t>Komenda Powiatowa Policji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pl-PL" sz="2000" strike="noStrike" dirty="0">
                <a:solidFill>
                  <a:srgbClr val="669900"/>
                </a:solidFill>
                <a:latin typeface="Arial"/>
                <a:ea typeface="DejaVu Sans"/>
              </a:rPr>
              <a:t>w Mikołowie</a:t>
            </a:r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r>
              <a:rPr lang="pl-PL" sz="2000" i="1" strike="noStrike" dirty="0">
                <a:solidFill>
                  <a:srgbClr val="669900"/>
                </a:solidFill>
                <a:latin typeface="Arial"/>
                <a:ea typeface="DejaVu Sans"/>
              </a:rPr>
              <a:t>18 stycznia 2017r.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971600" y="1556792"/>
            <a:ext cx="76328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5400" i="1" strike="noStrike" dirty="0">
                <a:solidFill>
                  <a:srgbClr val="EEECE1"/>
                </a:solidFill>
                <a:latin typeface="Calibri"/>
                <a:ea typeface="DejaVu Sans"/>
              </a:rPr>
              <a:t>    </a:t>
            </a:r>
            <a:endParaRPr lang="pl-PL" sz="5400" i="1" strike="noStrike" dirty="0" smtClean="0">
              <a:solidFill>
                <a:srgbClr val="EEECE1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l-PL" sz="5400" b="1" i="1" dirty="0" smtClean="0">
              <a:solidFill>
                <a:srgbClr val="EEECE1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l-PL" sz="5400" b="1" i="1" strike="noStrike" dirty="0" smtClean="0">
              <a:solidFill>
                <a:srgbClr val="EEECE1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l-PL" sz="4000" b="1" strike="noStrike" dirty="0" smtClean="0">
              <a:solidFill>
                <a:srgbClr val="00008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l-PL" sz="4000" b="1" dirty="0" smtClean="0">
              <a:solidFill>
                <a:srgbClr val="00008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l-PL" sz="4000" b="1" strike="noStrike" dirty="0" smtClean="0">
              <a:solidFill>
                <a:srgbClr val="00008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dirty="0" smtClean="0">
                <a:solidFill>
                  <a:srgbClr val="000080"/>
                </a:solidFill>
                <a:latin typeface="Arial"/>
                <a:ea typeface="DejaVu Sans"/>
              </a:rPr>
              <a:t>TABOR SAMOCHODOWY          </a:t>
            </a:r>
            <a:r>
              <a:rPr lang="pl-PL" sz="2000" b="1" strike="noStrike" dirty="0" smtClean="0">
                <a:solidFill>
                  <a:srgbClr val="000080"/>
                </a:solidFill>
                <a:latin typeface="Arial"/>
                <a:ea typeface="DejaVu Sans"/>
              </a:rPr>
              <a:t>(</a:t>
            </a:r>
            <a:r>
              <a:rPr lang="pl-PL" sz="2000" b="1" strike="noStrike" dirty="0">
                <a:solidFill>
                  <a:srgbClr val="000080"/>
                </a:solidFill>
                <a:latin typeface="Arial"/>
                <a:ea typeface="DejaVu Sans"/>
              </a:rPr>
              <a:t>stan na 01.01.2018 rok)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28" name="CustomShape 2"/>
          <p:cNvSpPr/>
          <p:nvPr/>
        </p:nvSpPr>
        <p:spPr>
          <a:xfrm>
            <a:off x="434160" y="1484784"/>
            <a:ext cx="8709840" cy="48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400" b="1" dirty="0" smtClean="0"/>
              <a:t>stan na 01.01.2018r.</a:t>
            </a:r>
          </a:p>
          <a:p>
            <a:pPr algn="ctr">
              <a:lnSpc>
                <a:spcPct val="100000"/>
              </a:lnSpc>
            </a:pPr>
            <a:endParaRPr lang="pl-PL" sz="2400" dirty="0" smtClean="0"/>
          </a:p>
          <a:p>
            <a:pPr algn="ctr"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2017 rok: </a:t>
            </a:r>
            <a:r>
              <a:rPr lang="pl-PL" sz="24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samochody </a:t>
            </a: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– 31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 </a:t>
            </a:r>
            <a:r>
              <a:rPr lang="pl-PL" sz="24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18</a:t>
            </a:r>
            <a:r>
              <a:rPr lang="pl-PL" sz="24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samochodów powyżej 5 lat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 </a:t>
            </a: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13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samochodów – do 5 lat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Roczne przebiegi w km:</a:t>
            </a:r>
            <a:endParaRPr sz="2400"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Pojazdy służbowe – 637 519 km </a:t>
            </a:r>
            <a:endParaRPr sz="2400"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Średnio na każdy pojazd – 20 565 km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9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832680" cy="114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11560" y="836712"/>
            <a:ext cx="7488832" cy="9361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3200" strike="noStrike" dirty="0">
                <a:solidFill>
                  <a:srgbClr val="EEECE1"/>
                </a:solidFill>
                <a:latin typeface="Calibri"/>
                <a:ea typeface="DejaVu Sans"/>
              </a:rPr>
              <a:t>      </a:t>
            </a:r>
            <a:r>
              <a:rPr lang="pl-PL" sz="3200" b="1" strike="noStrike" dirty="0" smtClean="0">
                <a:solidFill>
                  <a:srgbClr val="000080"/>
                </a:solidFill>
                <a:latin typeface="Calibri"/>
                <a:ea typeface="DejaVu Sans"/>
              </a:rPr>
              <a:t>Pojazdy służbowe pozyskane dla Komendy Powiatowej Policji w Mikołowie: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1" name="CustomShape 2"/>
          <p:cNvSpPr/>
          <p:nvPr/>
        </p:nvSpPr>
        <p:spPr>
          <a:xfrm>
            <a:off x="467640" y="1628640"/>
            <a:ext cx="8224200" cy="438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95000"/>
              <a:buFont typeface="Wingdings" charset="2"/>
              <a:buChar char=""/>
            </a:pPr>
            <a:r>
              <a:rPr lang="pl-PL" sz="26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Kia </a:t>
            </a:r>
            <a:r>
              <a:rPr lang="pl-PL" sz="2600" u="sng" strike="noStrike" dirty="0" err="1">
                <a:solidFill>
                  <a:srgbClr val="0000FF"/>
                </a:solidFill>
                <a:latin typeface="Calibri"/>
                <a:ea typeface="DejaVu Sans"/>
              </a:rPr>
              <a:t>Ceed</a:t>
            </a:r>
            <a:r>
              <a:rPr lang="pl-PL" sz="26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 ( oznakowany)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strike="noStrike" dirty="0">
                <a:solidFill>
                  <a:srgbClr val="0000FF"/>
                </a:solidFill>
                <a:latin typeface="Calibri"/>
                <a:ea typeface="DejaVu Sans"/>
              </a:rPr>
              <a:t>	- KGP- w ramach modernizacji Policji</a:t>
            </a:r>
            <a:endParaRPr dirty="0"/>
          </a:p>
          <a:p>
            <a:pPr>
              <a:lnSpc>
                <a:spcPct val="100000"/>
              </a:lnSpc>
              <a:buSzPct val="95000"/>
              <a:buFont typeface="Wingdings" charset="2"/>
              <a:buChar char=""/>
            </a:pPr>
            <a:r>
              <a:rPr lang="pl-PL" sz="26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Opel Astra (oznakowany)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strike="noStrike" dirty="0">
                <a:solidFill>
                  <a:srgbClr val="0000FF"/>
                </a:solidFill>
                <a:latin typeface="Calibri"/>
                <a:ea typeface="DejaVu Sans"/>
              </a:rPr>
              <a:t>	- 30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.000,00 Urząd Miasta Mikołów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-  5.000,00 Gmina Wyry</a:t>
            </a:r>
            <a:endParaRPr dirty="0"/>
          </a:p>
          <a:p>
            <a:pPr>
              <a:lnSpc>
                <a:spcPct val="100000"/>
              </a:lnSpc>
              <a:buSzPct val="95000"/>
              <a:buFont typeface="Wingdings" charset="2"/>
              <a:buChar char=""/>
            </a:pPr>
            <a:r>
              <a:rPr lang="pl-PL" sz="26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Opel Astra (oznakowany)</a:t>
            </a:r>
            <a:r>
              <a:rPr lang="pl-PL" sz="2600" strike="noStrike" dirty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- 25.000,00 Stowarzyszenie „Bezpieczny Powiat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                           Mikołowski”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-   6.000,00 Mikołowski Bank Spółdzielczy</a:t>
            </a:r>
            <a:endParaRPr dirty="0"/>
          </a:p>
          <a:p>
            <a:pPr>
              <a:lnSpc>
                <a:spcPct val="100000"/>
              </a:lnSpc>
              <a:buSzPct val="95000"/>
              <a:buFont typeface="Wingdings" charset="2"/>
              <a:buChar char=""/>
            </a:pPr>
            <a:r>
              <a:rPr lang="pl-PL" sz="26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Opel Astra (nieoznakowany)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- 32,500,00 Powiat Mikołowski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32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832680" cy="114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57640" y="606600"/>
            <a:ext cx="822420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EEECE1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pic>
        <p:nvPicPr>
          <p:cNvPr id="234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750240" cy="1033560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936000" y="792000"/>
            <a:ext cx="7308000" cy="5445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dirty="0" smtClean="0">
                <a:solidFill>
                  <a:srgbClr val="002060"/>
                </a:solidFill>
                <a:latin typeface="Calibri"/>
                <a:ea typeface="DejaVu Sans"/>
              </a:rPr>
              <a:t>Pozostałe darowizny na rzecz Komendy Powiatowej Policji w Mikołowie</a:t>
            </a:r>
            <a:endParaRPr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 dirty="0">
                <a:solidFill>
                  <a:srgbClr val="0000FF"/>
                </a:solidFill>
                <a:latin typeface="Calibri"/>
                <a:ea typeface="DejaVu Sans"/>
              </a:rPr>
              <a:t> Służby ponadnormatywne: 40 000 zł –      	</a:t>
            </a:r>
            <a:r>
              <a:rPr lang="pl-PL" sz="32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   </a:t>
            </a:r>
            <a:r>
              <a:rPr lang="pl-PL" sz="32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Urząd </a:t>
            </a:r>
            <a:r>
              <a:rPr lang="pl-PL" sz="3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Miasta Mikołów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 dirty="0">
                <a:solidFill>
                  <a:srgbClr val="0000FF"/>
                </a:solidFill>
                <a:latin typeface="Calibri"/>
                <a:ea typeface="DejaVu Sans"/>
              </a:rPr>
              <a:t> Remont pomieszczeń Komisariatu Policji              	w Łaziskach Górnych: 22 166 zł -            </a:t>
            </a:r>
            <a:r>
              <a:rPr lang="pl-PL" sz="3200" dirty="0" smtClean="0">
                <a:solidFill>
                  <a:srgbClr val="0000FF"/>
                </a:solidFill>
                <a:latin typeface="Calibri"/>
                <a:ea typeface="DejaVu Sans"/>
              </a:rPr>
              <a:t>+ dzielnicowi kontraktowi: 109 624, 06 zł.</a:t>
            </a:r>
          </a:p>
          <a:p>
            <a:pPr algn="ctr">
              <a:lnSpc>
                <a:spcPct val="100000"/>
              </a:lnSpc>
            </a:pPr>
            <a:r>
              <a:rPr lang="pl-PL" sz="3200" b="1" dirty="0" smtClean="0">
                <a:solidFill>
                  <a:srgbClr val="0000FF"/>
                </a:solidFill>
                <a:latin typeface="Calibri"/>
                <a:ea typeface="DejaVu Sans"/>
              </a:rPr>
              <a:t>Urząd Miasta Łaziska Górne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827584" y="764704"/>
            <a:ext cx="8024064" cy="1389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3200" b="1" strike="noStrike" dirty="0">
                <a:solidFill>
                  <a:srgbClr val="000080"/>
                </a:solidFill>
                <a:latin typeface="Arial"/>
                <a:ea typeface="DejaVu Sans"/>
              </a:rPr>
              <a:t>SŁUŻBY WYKUPIONE PRZEZ MIASTO MIKOŁÓW </a:t>
            </a:r>
            <a:endParaRPr dirty="0"/>
          </a:p>
        </p:txBody>
      </p:sp>
      <p:sp>
        <p:nvSpPr>
          <p:cNvPr id="237" name="CustomShape 2"/>
          <p:cNvSpPr/>
          <p:nvPr/>
        </p:nvSpPr>
        <p:spPr>
          <a:xfrm>
            <a:off x="457200" y="2709000"/>
            <a:ext cx="8224200" cy="381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Efektywność służb na terenie powiatu mikołowskiego w ramach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ponadnormatywnego czasu służby: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Czas służby: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1441 godzin</a:t>
            </a:r>
            <a:endParaRPr sz="2200" dirty="0"/>
          </a:p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Przeprowadzono interwencji  -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252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w tym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25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domowych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legitymowano osób  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- 657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ujawniono wykroczeń  -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486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nałożono mandatów karnych -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160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pouczono osób -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326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zatrzymano sprawców przestępstw na gorącym uczynku -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 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- zatrzymano osób poszukiwanych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3</a:t>
            </a:r>
            <a:endParaRPr sz="2200" dirty="0"/>
          </a:p>
        </p:txBody>
      </p:sp>
      <p:pic>
        <p:nvPicPr>
          <p:cNvPr id="238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899640" cy="122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704880"/>
            <a:ext cx="8224200" cy="93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5400" strike="noStrike">
                <a:solidFill>
                  <a:srgbClr val="EEECE1"/>
                </a:solidFill>
                <a:latin typeface="Calibri"/>
                <a:ea typeface="DejaVu Sans"/>
              </a:rPr>
              <a:t>     </a:t>
            </a:r>
            <a:r>
              <a:rPr lang="pl-PL" sz="3200" b="1" strike="noStrike">
                <a:solidFill>
                  <a:srgbClr val="000080"/>
                </a:solidFill>
                <a:latin typeface="Arial"/>
                <a:ea typeface="DejaVu Sans"/>
              </a:rPr>
              <a:t>NAGRODY I WYRÓŻNIENIA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288000" y="1613160"/>
            <a:ext cx="8709840" cy="507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W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170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przypadkach wyróżniono policjantów nagrodami uznaniowymi za szczególne dokonania w służbie,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ponadto funkcjonariusze i pracownicy byli wyróżnieni przez: 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Starostę Mikołowskiego–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6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lang="pl-PL" sz="22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funkcjonariuszy 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Burmistrza Miasta Mikołów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7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policjantów oraz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6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pracowników cywilnych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Burmistrza Łaziska Górne –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2 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funkcjonariuszy,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pracownika cywilnego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Burmistrza Miasta Orzesze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funkcjonariusza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Wójta Gminy Wyry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2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funkcjonariuszy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Komendanta Wojewódzkiego Policji w Katowicach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16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funkcjonariuszy, </a:t>
            </a:r>
            <a:endParaRPr lang="pl-PL" sz="2200" strike="noStrike" dirty="0" smtClean="0">
              <a:solidFill>
                <a:srgbClr val="0000FF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buSzPct val="95000"/>
            </a:pPr>
            <a:r>
              <a:rPr lang="pl-PL" sz="2200" b="1" dirty="0" smtClean="0">
                <a:solidFill>
                  <a:srgbClr val="0000FF"/>
                </a:solidFill>
                <a:latin typeface="Calibri"/>
                <a:ea typeface="DejaVu Sans"/>
              </a:rPr>
              <a:t>  </a:t>
            </a:r>
            <a:r>
              <a:rPr lang="pl-PL" sz="22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2</a:t>
            </a:r>
            <a:r>
              <a:rPr lang="pl-PL" sz="22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pracowników cywilnych, </a:t>
            </a:r>
            <a:endParaRPr dirty="0"/>
          </a:p>
          <a:p>
            <a:pPr algn="just"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Komendanta Głównego Policji – </a:t>
            </a:r>
            <a:r>
              <a:rPr lang="pl-PL" sz="2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3</a:t>
            </a:r>
            <a:r>
              <a:rPr lang="pl-PL" sz="2200" strike="noStrike" dirty="0">
                <a:solidFill>
                  <a:srgbClr val="0000FF"/>
                </a:solidFill>
                <a:latin typeface="Calibri"/>
                <a:ea typeface="DejaVu Sans"/>
              </a:rPr>
              <a:t> funkcjonariuszy</a:t>
            </a:r>
            <a:endParaRPr dirty="0"/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187624" cy="1196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95640" y="908640"/>
            <a:ext cx="8224200" cy="2514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4800" b="1" strike="noStrike">
                <a:solidFill>
                  <a:srgbClr val="77933C"/>
                </a:solidFill>
                <a:latin typeface="Calibri"/>
                <a:ea typeface="DejaVu Sans"/>
              </a:rPr>
              <a:t>INFORMACJA O STANIE BEZPIECZEŃSTWA I PORZĄDKU PUBLICZNEGO ZA ROK 2017</a:t>
            </a:r>
            <a:endParaRPr/>
          </a:p>
        </p:txBody>
      </p:sp>
      <p:pic>
        <p:nvPicPr>
          <p:cNvPr id="243" name="Picture 2"/>
          <p:cNvPicPr/>
          <p:nvPr/>
        </p:nvPicPr>
        <p:blipFill>
          <a:blip r:embed="rId2" cstate="print"/>
          <a:stretch/>
        </p:blipFill>
        <p:spPr>
          <a:xfrm>
            <a:off x="3420000" y="3573000"/>
            <a:ext cx="2264760" cy="30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899640" y="764640"/>
            <a:ext cx="7783200" cy="932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ctr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Przestępczość ogółem KPP w Mikołowie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graphicFrame>
        <p:nvGraphicFramePr>
          <p:cNvPr id="242" name="Symbol zastępczy zawartości 5"/>
          <p:cNvGraphicFramePr/>
          <p:nvPr/>
        </p:nvGraphicFramePr>
        <p:xfrm>
          <a:off x="482400" y="1526040"/>
          <a:ext cx="8709120" cy="525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3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2040" cy="1276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971600" y="620688"/>
            <a:ext cx="7783560" cy="114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ctr"/>
          <a:lstStyle/>
          <a:p>
            <a:pPr algn="ctr"/>
            <a:r>
              <a:rPr lang="pl-PL" sz="3100" b="1" strike="noStrike" dirty="0" smtClean="0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lang="pl-PL" sz="2800" b="1" strike="noStrike" dirty="0" smtClean="0">
                <a:solidFill>
                  <a:srgbClr val="000080"/>
                </a:solidFill>
                <a:latin typeface="Calibri"/>
                <a:ea typeface="DejaVu Sans"/>
              </a:rPr>
              <a:t>Przestępstwa </a:t>
            </a: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kryminalne</a:t>
            </a:r>
            <a:endParaRPr sz="2800"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Wszczęte, stwierdzone , % wykrycia</a:t>
            </a:r>
            <a:endParaRPr sz="2800" dirty="0"/>
          </a:p>
        </p:txBody>
      </p:sp>
      <p:graphicFrame>
        <p:nvGraphicFramePr>
          <p:cNvPr id="209" name="Symbol zastępczy zawartości 4"/>
          <p:cNvGraphicFramePr/>
          <p:nvPr/>
        </p:nvGraphicFramePr>
        <p:xfrm>
          <a:off x="251640" y="1845000"/>
          <a:ext cx="8683200" cy="473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0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2400" cy="127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932400" y="704880"/>
            <a:ext cx="8224560" cy="774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Zagrożenia przestępczością </a:t>
            </a:r>
            <a:endParaRPr sz="2800"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w 7 kategoriach – powiat</a:t>
            </a:r>
            <a:endParaRPr sz="2800" dirty="0"/>
          </a:p>
        </p:txBody>
      </p:sp>
      <p:graphicFrame>
        <p:nvGraphicFramePr>
          <p:cNvPr id="257" name="Symbol zastępczy zawartości 5"/>
          <p:cNvGraphicFramePr/>
          <p:nvPr/>
        </p:nvGraphicFramePr>
        <p:xfrm>
          <a:off x="143640" y="1584000"/>
          <a:ext cx="8708040" cy="48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8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960" cy="1275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3568" y="908720"/>
            <a:ext cx="8224200" cy="84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400" b="1" strike="noStrike" dirty="0">
                <a:solidFill>
                  <a:srgbClr val="000080"/>
                </a:solidFill>
                <a:latin typeface="Calibri"/>
                <a:ea typeface="DejaVu Sans"/>
              </a:rPr>
              <a:t>Zagrożenie przestępczością w 7 kategoriach mające wpływ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400" b="1" strike="noStrike" dirty="0">
                <a:solidFill>
                  <a:srgbClr val="000080"/>
                </a:solidFill>
                <a:latin typeface="Calibri"/>
                <a:ea typeface="DejaVu Sans"/>
              </a:rPr>
              <a:t>na poczucie bezpieczeństwa – postępowania wszczęte</a:t>
            </a:r>
            <a:endParaRPr dirty="0"/>
          </a:p>
        </p:txBody>
      </p:sp>
      <p:graphicFrame>
        <p:nvGraphicFramePr>
          <p:cNvPr id="254" name="Symbol zastępczy zawartości 3"/>
          <p:cNvGraphicFramePr/>
          <p:nvPr/>
        </p:nvGraphicFramePr>
        <p:xfrm>
          <a:off x="251640" y="1700640"/>
          <a:ext cx="8635680" cy="496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5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8600" cy="68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81560" y="720000"/>
            <a:ext cx="7781760" cy="120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Zagrożenie przestępczością w 7 kategoriach na terenie jednostek powiatu mikołowskiego – postępowania wszczęte</a:t>
            </a:r>
            <a:endParaRPr dirty="0"/>
          </a:p>
        </p:txBody>
      </p:sp>
      <p:graphicFrame>
        <p:nvGraphicFramePr>
          <p:cNvPr id="257" name="Symbol zastępczy zawartości 3"/>
          <p:cNvGraphicFramePr/>
          <p:nvPr/>
        </p:nvGraphicFramePr>
        <p:xfrm>
          <a:off x="179640" y="2061000"/>
          <a:ext cx="8707680" cy="460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8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92000" y="735480"/>
            <a:ext cx="8224200" cy="84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Przestępstwa wszczęte przeciwko mieniu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80"/>
                </a:solidFill>
                <a:latin typeface="Calibri"/>
                <a:ea typeface="DejaVu Sans"/>
              </a:rPr>
              <a:t> - kradzieże</a:t>
            </a:r>
            <a:endParaRPr dirty="0"/>
          </a:p>
        </p:txBody>
      </p:sp>
      <p:graphicFrame>
        <p:nvGraphicFramePr>
          <p:cNvPr id="260" name="Symbol zastępczy zawartości 3"/>
          <p:cNvGraphicFramePr/>
          <p:nvPr/>
        </p:nvGraphicFramePr>
        <p:xfrm>
          <a:off x="251640" y="1556640"/>
          <a:ext cx="8707680" cy="510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1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704880"/>
            <a:ext cx="8224200" cy="99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     Przestępstwa wszczęte przeciwko mieniu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– kradzieże z włamaniem</a:t>
            </a:r>
            <a:endParaRPr/>
          </a:p>
        </p:txBody>
      </p:sp>
      <p:graphicFrame>
        <p:nvGraphicFramePr>
          <p:cNvPr id="263" name="Symbol zastępczy zawartości 3"/>
          <p:cNvGraphicFramePr/>
          <p:nvPr/>
        </p:nvGraphicFramePr>
        <p:xfrm>
          <a:off x="179640" y="1935000"/>
          <a:ext cx="8779680" cy="472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4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704880"/>
            <a:ext cx="8224200" cy="91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EEECE1"/>
                </a:solidFill>
                <a:latin typeface="Calibri"/>
                <a:ea typeface="DejaVu Sans"/>
              </a:rPr>
              <a:t>      </a:t>
            </a: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Przestępstwa wszczęte przeciwko mieniu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– kradzieże i kradzieże z włamaniem samochodu</a:t>
            </a:r>
            <a:endParaRPr/>
          </a:p>
        </p:txBody>
      </p:sp>
      <p:graphicFrame>
        <p:nvGraphicFramePr>
          <p:cNvPr id="266" name="Symbol zastępczy zawartości 3"/>
          <p:cNvGraphicFramePr/>
          <p:nvPr/>
        </p:nvGraphicFramePr>
        <p:xfrm>
          <a:off x="251640" y="1935000"/>
          <a:ext cx="8707680" cy="472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7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57200" y="704880"/>
            <a:ext cx="8224200" cy="91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    Przestępstwa wszczęte przeciwko mieniu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 – rozbój</a:t>
            </a:r>
            <a:endParaRPr/>
          </a:p>
        </p:txBody>
      </p:sp>
      <p:graphicFrame>
        <p:nvGraphicFramePr>
          <p:cNvPr id="269" name="Symbol zastępczy zawartości 3"/>
          <p:cNvGraphicFramePr/>
          <p:nvPr/>
        </p:nvGraphicFramePr>
        <p:xfrm>
          <a:off x="323640" y="1700640"/>
          <a:ext cx="8635680" cy="489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0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611560" y="908720"/>
            <a:ext cx="8069840" cy="78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 dirty="0">
                <a:solidFill>
                  <a:srgbClr val="003399"/>
                </a:solidFill>
                <a:latin typeface="Calibri"/>
                <a:ea typeface="DejaVu Sans"/>
              </a:rPr>
              <a:t>  Przestępstwa wszczęte przeciwko mieniu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900" b="1" strike="noStrike" dirty="0">
                <a:solidFill>
                  <a:srgbClr val="003399"/>
                </a:solidFill>
                <a:latin typeface="Calibri"/>
                <a:ea typeface="DejaVu Sans"/>
              </a:rPr>
              <a:t> – zniszczenie mienia</a:t>
            </a:r>
            <a:endParaRPr dirty="0"/>
          </a:p>
        </p:txBody>
      </p:sp>
      <p:graphicFrame>
        <p:nvGraphicFramePr>
          <p:cNvPr id="272" name="Symbol zastępczy zawartości 3"/>
          <p:cNvGraphicFramePr/>
          <p:nvPr/>
        </p:nvGraphicFramePr>
        <p:xfrm>
          <a:off x="251640" y="1917000"/>
          <a:ext cx="8635680" cy="47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3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67640" y="836640"/>
            <a:ext cx="8224200" cy="99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Przestępstwa wszczęte przeciwko życiu i zdrowiu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– uszkodzenie ciała</a:t>
            </a:r>
            <a:endParaRPr/>
          </a:p>
        </p:txBody>
      </p:sp>
      <p:graphicFrame>
        <p:nvGraphicFramePr>
          <p:cNvPr id="275" name="Symbol zastępczy zawartości 3"/>
          <p:cNvGraphicFramePr/>
          <p:nvPr/>
        </p:nvGraphicFramePr>
        <p:xfrm>
          <a:off x="251640" y="1989000"/>
          <a:ext cx="8707680" cy="467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Przestępstwa wszczęte przeciwko życiu i zdrowiu – bójka i pobicie</a:t>
            </a:r>
            <a:endParaRPr/>
          </a:p>
        </p:txBody>
      </p:sp>
      <p:graphicFrame>
        <p:nvGraphicFramePr>
          <p:cNvPr id="278" name="Symbol zastępczy zawartości 3"/>
          <p:cNvGraphicFramePr/>
          <p:nvPr/>
        </p:nvGraphicFramePr>
        <p:xfrm>
          <a:off x="251640" y="2061000"/>
          <a:ext cx="8665560" cy="457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9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39640" y="908640"/>
            <a:ext cx="8224200" cy="127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400" b="1" strike="noStrike" dirty="0">
                <a:solidFill>
                  <a:srgbClr val="003399"/>
                </a:solidFill>
                <a:latin typeface="Calibri"/>
                <a:ea typeface="DejaVu Sans"/>
              </a:rPr>
              <a:t>Narkotykowe postępowania przygotowawcze wszczęte  w latach 2015 – 2017 na terenie podległym KPP Mikołów.</a:t>
            </a:r>
            <a:endParaRPr dirty="0"/>
          </a:p>
        </p:txBody>
      </p:sp>
      <p:graphicFrame>
        <p:nvGraphicFramePr>
          <p:cNvPr id="281" name="Symbol zastępczy zawartości 5"/>
          <p:cNvGraphicFramePr/>
          <p:nvPr/>
        </p:nvGraphicFramePr>
        <p:xfrm>
          <a:off x="457200" y="2277000"/>
          <a:ext cx="8429760" cy="445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2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899592" y="764704"/>
            <a:ext cx="7709808" cy="93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Przestępstwa gospodarcze w KPP Mikołów– ogółem,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porównanie lat 2015-2017</a:t>
            </a:r>
            <a:endParaRPr dirty="0"/>
          </a:p>
        </p:txBody>
      </p:sp>
      <p:graphicFrame>
        <p:nvGraphicFramePr>
          <p:cNvPr id="284" name="Symbol zastępczy zawartości 5"/>
          <p:cNvGraphicFramePr/>
          <p:nvPr/>
        </p:nvGraphicFramePr>
        <p:xfrm>
          <a:off x="457200" y="1935000"/>
          <a:ext cx="8224200" cy="43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5" name="CustomShape 2"/>
          <p:cNvSpPr/>
          <p:nvPr/>
        </p:nvSpPr>
        <p:spPr>
          <a:xfrm>
            <a:off x="4479480" y="-228960"/>
            <a:ext cx="178920" cy="91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286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51640" y="1382040"/>
            <a:ext cx="4425120" cy="11826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000" b="1" strike="noStrike" dirty="0">
                <a:solidFill>
                  <a:srgbClr val="3333FF"/>
                </a:solidFill>
                <a:latin typeface="Calibri" pitchFamily="34" charset="0"/>
                <a:ea typeface="DejaVu Sans"/>
                <a:cs typeface="Calibri" pitchFamily="34" charset="0"/>
              </a:rPr>
              <a:t>Łączna powierzchnia powiatu </a:t>
            </a:r>
            <a:r>
              <a:rPr lang="pl-PL" sz="2000" strike="noStrike" dirty="0">
                <a:solidFill>
                  <a:srgbClr val="3333FF"/>
                </a:solidFill>
                <a:latin typeface="Calibri" pitchFamily="34" charset="0"/>
                <a:ea typeface="DejaVu Sans"/>
                <a:cs typeface="Calibri" pitchFamily="34" charset="0"/>
              </a:rPr>
              <a:t>mikołowskiego wynosi </a:t>
            </a:r>
            <a:r>
              <a:rPr lang="pl-PL" sz="2000" b="1" strike="noStrike" dirty="0">
                <a:solidFill>
                  <a:srgbClr val="3333FF"/>
                </a:solidFill>
                <a:latin typeface="Calibri" pitchFamily="34" charset="0"/>
                <a:ea typeface="DejaVu Sans"/>
                <a:cs typeface="Calibri" pitchFamily="34" charset="0"/>
              </a:rPr>
              <a:t>233,06 </a:t>
            </a:r>
            <a:r>
              <a:rPr lang="pl-PL" sz="2000" strike="noStrike" dirty="0">
                <a:solidFill>
                  <a:srgbClr val="3333FF"/>
                </a:solidFill>
                <a:latin typeface="Calibri" pitchFamily="34" charset="0"/>
                <a:ea typeface="DejaVu Sans"/>
                <a:cs typeface="Calibri" pitchFamily="34" charset="0"/>
              </a:rPr>
              <a:t>km2, z czego na miasta przypada 34 % jego powierzchni.</a:t>
            </a:r>
            <a:endParaRPr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0" y="2853000"/>
            <a:ext cx="470952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   </a:t>
            </a:r>
            <a:r>
              <a:rPr lang="pl-PL" b="1" strike="noStrike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Liczba </a:t>
            </a:r>
            <a:r>
              <a:rPr lang="pl-PL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ludności  </a:t>
            </a:r>
            <a:r>
              <a:rPr lang="pl-PL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wynosi ok. </a:t>
            </a:r>
            <a:r>
              <a:rPr lang="pl-PL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95 </a:t>
            </a:r>
            <a:r>
              <a:rPr lang="pl-PL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tys. osób</a:t>
            </a:r>
            <a:r>
              <a:rPr lang="pl-PL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251640" y="3501000"/>
            <a:ext cx="4242960" cy="27363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Długość i rodzaje dróg: </a:t>
            </a:r>
            <a:r>
              <a:rPr lang="pl-PL" sz="2000" strike="noStrike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ok.</a:t>
            </a:r>
            <a:r>
              <a:rPr lang="pl-PL" sz="2000" b="1" strike="noStrike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000" b="1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570 km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Drogi krajowe: ok. 34 km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Drogi wojewódzkie: ok. 35 km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Drogi powiatowe: ok. 154 km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trike="noStrike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Drogi gminne: ok. 348 km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09" name="Picture 3"/>
          <p:cNvPicPr/>
          <p:nvPr/>
        </p:nvPicPr>
        <p:blipFill>
          <a:blip r:embed="rId2" cstate="print"/>
          <a:stretch/>
        </p:blipFill>
        <p:spPr>
          <a:xfrm>
            <a:off x="4872600" y="677160"/>
            <a:ext cx="3908160" cy="4647600"/>
          </a:xfrm>
          <a:prstGeom prst="rect">
            <a:avLst/>
          </a:prstGeom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43608" cy="1052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479480" y="-366480"/>
            <a:ext cx="178920" cy="118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827584" y="764704"/>
            <a:ext cx="7699376" cy="100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400" b="1" strike="noStrike" dirty="0">
                <a:solidFill>
                  <a:srgbClr val="003399"/>
                </a:solidFill>
                <a:latin typeface="Arial"/>
                <a:ea typeface="DejaVu Sans"/>
              </a:rPr>
              <a:t>Przestępstwa korupcyjne – ogółem, prowadzone przez policjantów Wydziału d/w z Przestępczością Gospodarczą</a:t>
            </a:r>
            <a:endParaRPr dirty="0"/>
          </a:p>
        </p:txBody>
      </p:sp>
      <p:graphicFrame>
        <p:nvGraphicFramePr>
          <p:cNvPr id="289" name="Symbol zastępczy zawartości 5"/>
          <p:cNvGraphicFramePr/>
          <p:nvPr/>
        </p:nvGraphicFramePr>
        <p:xfrm>
          <a:off x="457200" y="1935000"/>
          <a:ext cx="8224200" cy="43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0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479480" y="-366480"/>
            <a:ext cx="178920" cy="118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827640" y="836640"/>
            <a:ext cx="7699320" cy="117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400" b="1" strike="noStrike">
                <a:solidFill>
                  <a:srgbClr val="003399"/>
                </a:solidFill>
                <a:latin typeface="Arial"/>
                <a:ea typeface="DejaVu Sans"/>
              </a:rPr>
              <a:t>Przestępstwa gospodarcze – 4 kategorie priorytetowe (VAT, akcyza, przetargi publiczne, przeciwko interesom UE)</a:t>
            </a:r>
            <a:endParaRPr/>
          </a:p>
        </p:txBody>
      </p:sp>
      <p:graphicFrame>
        <p:nvGraphicFramePr>
          <p:cNvPr id="293" name="Symbol zastępczy zawartości 5"/>
          <p:cNvGraphicFramePr/>
          <p:nvPr/>
        </p:nvGraphicFramePr>
        <p:xfrm>
          <a:off x="457200" y="1935000"/>
          <a:ext cx="8224200" cy="43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4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600" cy="127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479480" y="-366480"/>
            <a:ext cx="179280" cy="118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827640" y="1052640"/>
            <a:ext cx="7699680" cy="96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2400" b="1" strike="noStrike" dirty="0">
                <a:solidFill>
                  <a:srgbClr val="003399"/>
                </a:solidFill>
                <a:latin typeface="Arial"/>
                <a:ea typeface="DejaVu Sans"/>
              </a:rPr>
              <a:t>Mienie zabezpieczone u sprawców</a:t>
            </a:r>
            <a:endParaRPr dirty="0"/>
          </a:p>
        </p:txBody>
      </p:sp>
      <p:graphicFrame>
        <p:nvGraphicFramePr>
          <p:cNvPr id="306" name="Symbol zastępczy zawartości 5"/>
          <p:cNvGraphicFramePr/>
          <p:nvPr/>
        </p:nvGraphicFramePr>
        <p:xfrm>
          <a:off x="457200" y="1935000"/>
          <a:ext cx="8224560" cy="43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30960" cy="1275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00040" y="1143000"/>
            <a:ext cx="8224200" cy="113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6600" b="1" strike="noStrike">
                <a:solidFill>
                  <a:srgbClr val="77933C"/>
                </a:solidFill>
                <a:latin typeface="Calibri"/>
                <a:ea typeface="DejaVu Sans"/>
              </a:rPr>
              <a:t>PREWENCJA</a:t>
            </a:r>
            <a:endParaRPr/>
          </a:p>
        </p:txBody>
      </p:sp>
      <p:pic>
        <p:nvPicPr>
          <p:cNvPr id="300" name="Picture 2"/>
          <p:cNvPicPr/>
          <p:nvPr/>
        </p:nvPicPr>
        <p:blipFill>
          <a:blip r:embed="rId2" cstate="print"/>
          <a:stretch/>
        </p:blipFill>
        <p:spPr>
          <a:xfrm>
            <a:off x="3581280" y="2756520"/>
            <a:ext cx="1976040" cy="274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88000" y="648000"/>
            <a:ext cx="8224200" cy="63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3399"/>
                </a:solidFill>
                <a:latin typeface="Arial"/>
                <a:ea typeface="DejaVu Sans"/>
              </a:rPr>
              <a:t>EFEKTYWNOŚĆ PRACY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457200" y="1700640"/>
            <a:ext cx="8224200" cy="46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dirty="0">
                <a:solidFill>
                  <a:srgbClr val="0000FF"/>
                </a:solidFill>
                <a:latin typeface="Calibri"/>
                <a:ea typeface="DejaVu Sans"/>
              </a:rPr>
              <a:t>Policjanci KPP w Mikołowie i jednostek podległych w 2017: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ujawnili łącznie 18954 wykroczenia (wzrost o </a:t>
            </a:r>
            <a:r>
              <a:rPr lang="pl-PL" sz="24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919)</a:t>
            </a:r>
          </a:p>
          <a:p>
            <a:pPr>
              <a:lnSpc>
                <a:spcPct val="100000"/>
              </a:lnSpc>
              <a:buSzPct val="95000"/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nałożyli łącznie 11992 mandatów karnych (wzrost o 123</a:t>
            </a:r>
            <a:r>
              <a:rPr lang="pl-PL" sz="2400" b="1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)</a:t>
            </a:r>
          </a:p>
          <a:p>
            <a:pPr>
              <a:lnSpc>
                <a:spcPct val="100000"/>
              </a:lnSpc>
              <a:buSzPct val="95000"/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pouczyli 5256 razy (wzrost o 723)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03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57200" y="704880"/>
            <a:ext cx="8224200" cy="86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3399"/>
                </a:solidFill>
                <a:latin typeface="Arial"/>
                <a:ea typeface="DejaVu Sans"/>
              </a:rPr>
              <a:t>PREWENCJA POWIAT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482400" y="1782000"/>
            <a:ext cx="8213760" cy="438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Lata:       </a:t>
            </a:r>
            <a:r>
              <a:rPr lang="pl-PL" sz="24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lang="pl-PL" sz="2400" b="1" u="sng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2015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	 </a:t>
            </a:r>
            <a:r>
              <a:rPr lang="pl-PL" sz="24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 </a:t>
            </a:r>
            <a:r>
              <a:rPr lang="pl-PL" sz="2400" b="1" u="sng" strike="noStrike" dirty="0">
                <a:solidFill>
                  <a:srgbClr val="0000FF"/>
                </a:solidFill>
                <a:latin typeface="Calibri"/>
                <a:ea typeface="DejaVu Sans"/>
              </a:rPr>
              <a:t>2016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		   </a:t>
            </a:r>
            <a:r>
              <a:rPr lang="pl-PL" sz="2400" strike="noStrike" dirty="0" smtClean="0">
                <a:solidFill>
                  <a:srgbClr val="0000FF"/>
                </a:solidFill>
                <a:latin typeface="Calibri"/>
                <a:ea typeface="DejaVu Sans"/>
              </a:rPr>
              <a:t>  </a:t>
            </a:r>
            <a:r>
              <a:rPr lang="pl-PL" sz="2400" b="1" u="sng" strike="noStrike" dirty="0">
                <a:solidFill>
                  <a:srgbClr val="0000FF"/>
                </a:solidFill>
                <a:latin typeface="Calibri"/>
                <a:ea typeface="DejaVu Sans"/>
              </a:rPr>
              <a:t>2017</a:t>
            </a:r>
            <a:r>
              <a:rPr lang="pl-PL" sz="2400" b="1" strike="noStrike" dirty="0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24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Podjęte interwencje:</a:t>
            </a: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	  12141		  11378		    11421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                         w tym: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domowe		    2005		    1999		    1967	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publiczne		  10136		    9379		    9454			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u="sng" strike="noStrike" dirty="0">
                <a:solidFill>
                  <a:srgbClr val="0000FF"/>
                </a:solidFill>
                <a:latin typeface="Calibri"/>
                <a:ea typeface="DejaVu Sans"/>
              </a:rPr>
              <a:t>Doprowadzenia: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do izby wytrzeźwień	     536		     691		    693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PDOZ			       63		       46		      35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miejsca zamieszkania	       56		       74		      83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strike="noStrike" dirty="0">
                <a:solidFill>
                  <a:srgbClr val="0000FF"/>
                </a:solidFill>
                <a:latin typeface="Calibri"/>
                <a:ea typeface="DejaVu Sans"/>
              </a:rPr>
              <a:t>placówki zdrowia	       74		       63		      76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06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889920" cy="1208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11560" y="908720"/>
            <a:ext cx="8069840" cy="93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Ujawnione wykroczenia szczególnie uciążliwe             na terenie powiatu mikołowskiego</a:t>
            </a:r>
            <a:endParaRPr sz="2800" dirty="0"/>
          </a:p>
        </p:txBody>
      </p:sp>
      <p:graphicFrame>
        <p:nvGraphicFramePr>
          <p:cNvPr id="308" name="Symbol zastępczy zawartości 3"/>
          <p:cNvGraphicFramePr/>
          <p:nvPr/>
        </p:nvGraphicFramePr>
        <p:xfrm>
          <a:off x="179640" y="2276640"/>
          <a:ext cx="8779680" cy="438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9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11560" y="908720"/>
            <a:ext cx="8069840" cy="93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Dane statystyczne dotyczące zjawiska przemocy </a:t>
            </a:r>
            <a:endParaRPr lang="pl-PL" sz="2800" b="1" strike="noStrike" dirty="0" smtClean="0">
              <a:solidFill>
                <a:srgbClr val="003399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dirty="0" smtClean="0">
                <a:solidFill>
                  <a:srgbClr val="003399"/>
                </a:solidFill>
                <a:latin typeface="Calibri"/>
                <a:ea typeface="DejaVu Sans"/>
              </a:rPr>
              <a:t>w </a:t>
            </a: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rodzinie za 2017 rok</a:t>
            </a:r>
            <a:endParaRPr sz="2800" dirty="0"/>
          </a:p>
        </p:txBody>
      </p:sp>
      <p:graphicFrame>
        <p:nvGraphicFramePr>
          <p:cNvPr id="311" name="Table 2"/>
          <p:cNvGraphicFramePr/>
          <p:nvPr/>
        </p:nvGraphicFramePr>
        <p:xfrm>
          <a:off x="251640" y="2277000"/>
          <a:ext cx="8708400" cy="4297320"/>
        </p:xfrm>
        <a:graphic>
          <a:graphicData uri="http://schemas.openxmlformats.org/drawingml/2006/table">
            <a:tbl>
              <a:tblPr/>
              <a:tblGrid>
                <a:gridCol w="1742400"/>
                <a:gridCol w="1742400"/>
                <a:gridCol w="1742400"/>
                <a:gridCol w="1742400"/>
                <a:gridCol w="1738800"/>
              </a:tblGrid>
              <a:tr h="108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ROK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ILOŚĆ INTERWENCJI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ILOŚĆ INTERWENCJI DOMOWYCH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ILOŚĆ SPORZĄDZONYCH NIEBSKICH KART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% UDZIAŁU NK DO LICZBY INTERWENCJI DOMOWYCH</a:t>
                      </a:r>
                      <a:endParaRPr/>
                    </a:p>
                  </a:txBody>
                  <a:tcPr/>
                </a:tc>
              </a:tr>
              <a:tr h="1072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12141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6,83 %</a:t>
                      </a:r>
                      <a:endParaRPr/>
                    </a:p>
                  </a:txBody>
                  <a:tcPr/>
                </a:tc>
              </a:tr>
              <a:tr h="1072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11378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8,05 %</a:t>
                      </a:r>
                      <a:endParaRPr/>
                    </a:p>
                  </a:txBody>
                  <a:tcPr/>
                </a:tc>
              </a:tr>
              <a:tr h="106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11421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1967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7,07 %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2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600" y="476640"/>
            <a:ext cx="9138600" cy="93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3399"/>
                </a:solidFill>
                <a:latin typeface="Arial"/>
                <a:ea typeface="DejaVu Sans"/>
              </a:rPr>
              <a:t>ZABEZPIECZENIE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3399"/>
                </a:solidFill>
                <a:latin typeface="Arial"/>
                <a:ea typeface="DejaVu Sans"/>
              </a:rPr>
              <a:t> IMPREZ MASOWYCH</a:t>
            </a:r>
            <a:endParaRPr/>
          </a:p>
        </p:txBody>
      </p:sp>
      <p:sp>
        <p:nvSpPr>
          <p:cNvPr id="314" name="CustomShape 2"/>
          <p:cNvSpPr/>
          <p:nvPr/>
        </p:nvSpPr>
        <p:spPr>
          <a:xfrm>
            <a:off x="144000" y="1556640"/>
            <a:ext cx="4494600" cy="510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1600" b="1" strike="noStrike">
                <a:solidFill>
                  <a:srgbClr val="0000FF"/>
                </a:solidFill>
                <a:latin typeface="Calibri"/>
                <a:ea typeface="DejaVu Sans"/>
              </a:rPr>
              <a:t> DNI MIKOŁOWA  02-03.09.2017 r. 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  - ilość policjantów biorących udział                                w zabezpieczeniu: 91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1600" b="1" strike="noStrike">
                <a:solidFill>
                  <a:srgbClr val="0000FF"/>
                </a:solidFill>
                <a:latin typeface="Calibri"/>
                <a:ea typeface="DejaVu Sans"/>
              </a:rPr>
              <a:t> BITWA WYRSKA 20.05.2017 r. 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- ilość policjantów biorących udział  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  w zabezpieczeniu: 31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1600" b="1" strike="noStrike">
                <a:solidFill>
                  <a:srgbClr val="0000FF"/>
                </a:solidFill>
                <a:latin typeface="Calibri"/>
                <a:ea typeface="DejaVu Sans"/>
              </a:rPr>
              <a:t> ŚWIĘTOJAŃSKIE DNI ŁAZISK 24.06.2017r.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  - ilość policjantów biorących udział                                w zabezpieczeniu: 32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1600" b="1" strike="noStrike">
                <a:solidFill>
                  <a:srgbClr val="0000FF"/>
                </a:solidFill>
                <a:latin typeface="Calibri"/>
                <a:ea typeface="DejaVu Sans"/>
              </a:rPr>
              <a:t> ORZESKIE POWITANIE LATA 23.06.2017r.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  - ilość policjantów biorących udział 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FF"/>
                </a:solidFill>
                <a:latin typeface="Calibri"/>
                <a:ea typeface="DejaVu Sans"/>
              </a:rPr>
              <a:t>    w zabezpieczeniu: 46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600" b="1" strike="noStrike">
                <a:solidFill>
                  <a:srgbClr val="FFFFFF"/>
                </a:solidFill>
                <a:latin typeface="Calibri"/>
                <a:ea typeface="DejaVu Sans"/>
              </a:rPr>
              <a:t>			                </a:t>
            </a:r>
            <a:endParaRPr/>
          </a:p>
        </p:txBody>
      </p:sp>
      <p:pic>
        <p:nvPicPr>
          <p:cNvPr id="31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  <p:pic>
        <p:nvPicPr>
          <p:cNvPr id="316" name="Obraz 324"/>
          <p:cNvPicPr/>
          <p:nvPr/>
        </p:nvPicPr>
        <p:blipFill>
          <a:blip r:embed="rId3" cstate="print"/>
          <a:stretch/>
        </p:blipFill>
        <p:spPr>
          <a:xfrm>
            <a:off x="4104000" y="1467000"/>
            <a:ext cx="4535640" cy="249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7" name="Obraz 325"/>
          <p:cNvPicPr/>
          <p:nvPr/>
        </p:nvPicPr>
        <p:blipFill>
          <a:blip r:embed="rId4" cstate="print"/>
          <a:stretch/>
        </p:blipFill>
        <p:spPr>
          <a:xfrm>
            <a:off x="4104000" y="4032000"/>
            <a:ext cx="4535640" cy="256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18" name="Obraz 326"/>
          <p:cNvPicPr/>
          <p:nvPr/>
        </p:nvPicPr>
        <p:blipFill>
          <a:blip r:embed="rId5" cstate="print"/>
          <a:stretch/>
        </p:blipFill>
        <p:spPr>
          <a:xfrm>
            <a:off x="6480000" y="2808000"/>
            <a:ext cx="2519640" cy="17996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457200" y="1875240"/>
            <a:ext cx="8224200" cy="438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5400" b="1" strike="noStrike">
                <a:solidFill>
                  <a:srgbClr val="003399"/>
                </a:solidFill>
                <a:latin typeface="Calibri"/>
                <a:ea typeface="DejaVu Sans"/>
              </a:rPr>
              <a:t>Krajowa Mapa Zagrożeń Bezpieczeństwa w Polsce</a:t>
            </a:r>
            <a:endParaRPr/>
          </a:p>
        </p:txBody>
      </p:sp>
      <p:pic>
        <p:nvPicPr>
          <p:cNvPr id="321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33520" y="1371600"/>
            <a:ext cx="7846200" cy="24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pl-PL" sz="5600" b="1" strike="noStrike">
                <a:solidFill>
                  <a:srgbClr val="AACB71"/>
                </a:solidFill>
                <a:latin typeface="Calibri"/>
                <a:ea typeface="DejaVu Sans"/>
              </a:rPr>
              <a:t> </a:t>
            </a:r>
            <a:r>
              <a:rPr lang="pl-PL" sz="6600" b="1" strike="noStrike">
                <a:solidFill>
                  <a:srgbClr val="AACB71"/>
                </a:solidFill>
                <a:latin typeface="Calibri"/>
                <a:ea typeface="DejaVu Sans"/>
              </a:rPr>
              <a:t>STAN KADROWY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33520" y="4149000"/>
            <a:ext cx="7849440" cy="8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457200" y="1935000"/>
            <a:ext cx="822420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Picture 2"/>
          <p:cNvPicPr/>
          <p:nvPr/>
        </p:nvPicPr>
        <p:blipFill>
          <a:blip r:embed="rId2" cstate="print"/>
          <a:stretch/>
        </p:blipFill>
        <p:spPr>
          <a:xfrm>
            <a:off x="323640" y="980640"/>
            <a:ext cx="8575200" cy="5254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Symbol zastępczy zawartości 3"/>
          <p:cNvGraphicFramePr/>
          <p:nvPr/>
        </p:nvGraphicFramePr>
        <p:xfrm>
          <a:off x="395640" y="980728"/>
          <a:ext cx="8491680" cy="521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95640" y="836640"/>
            <a:ext cx="8537400" cy="100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Dziewięć najczęściej zamieszczanych zagrożeń na terenie </a:t>
            </a:r>
            <a:endParaRPr sz="2800" dirty="0"/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3399"/>
                </a:solidFill>
                <a:latin typeface="Calibri"/>
                <a:ea typeface="DejaVu Sans"/>
              </a:rPr>
              <a:t>powiatu mikołowskiego w 2017 roku</a:t>
            </a:r>
            <a:endParaRPr sz="2800" dirty="0"/>
          </a:p>
        </p:txBody>
      </p:sp>
      <p:graphicFrame>
        <p:nvGraphicFramePr>
          <p:cNvPr id="327" name="Symbol zastępczy zawartości 4"/>
          <p:cNvGraphicFramePr/>
          <p:nvPr/>
        </p:nvGraphicFramePr>
        <p:xfrm>
          <a:off x="18360" y="1917000"/>
          <a:ext cx="8904960" cy="47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704880"/>
            <a:ext cx="8224200" cy="99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 dirty="0">
                <a:solidFill>
                  <a:srgbClr val="000080"/>
                </a:solidFill>
                <a:latin typeface="Calibri"/>
                <a:ea typeface="DejaVu Sans"/>
              </a:rPr>
              <a:t>Czas reakcji KPP w Mikołowie na zdarzenia pilne</a:t>
            </a:r>
            <a:endParaRPr dirty="0"/>
          </a:p>
        </p:txBody>
      </p:sp>
      <p:graphicFrame>
        <p:nvGraphicFramePr>
          <p:cNvPr id="329" name="Symbol zastępczy zawartości 3"/>
          <p:cNvGraphicFramePr/>
          <p:nvPr/>
        </p:nvGraphicFramePr>
        <p:xfrm>
          <a:off x="251640" y="1935000"/>
          <a:ext cx="8635680" cy="472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7200" y="704880"/>
            <a:ext cx="8224200" cy="157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4400" b="1" strike="noStrike" dirty="0" smtClean="0">
                <a:solidFill>
                  <a:srgbClr val="000080"/>
                </a:solidFill>
                <a:latin typeface="Calibri"/>
                <a:ea typeface="DejaVu Sans"/>
              </a:rPr>
              <a:t>SŁUŻBY ZE SŁUCHACZAMI </a:t>
            </a:r>
            <a:endParaRPr b="1" dirty="0" smtClean="0"/>
          </a:p>
          <a:p>
            <a:pPr algn="ctr">
              <a:lnSpc>
                <a:spcPct val="100000"/>
              </a:lnSpc>
            </a:pPr>
            <a:r>
              <a:rPr lang="pl-PL" sz="4400" b="1" strike="noStrike" dirty="0" smtClean="0">
                <a:solidFill>
                  <a:srgbClr val="000080"/>
                </a:solidFill>
                <a:latin typeface="Calibri"/>
                <a:ea typeface="DejaVu Sans"/>
              </a:rPr>
              <a:t>SZKOŁY POLICJI W KATOWICACH</a:t>
            </a:r>
            <a:endParaRPr b="1" dirty="0"/>
          </a:p>
        </p:txBody>
      </p:sp>
      <p:sp>
        <p:nvSpPr>
          <p:cNvPr id="332" name="CustomShape 2"/>
          <p:cNvSpPr/>
          <p:nvPr/>
        </p:nvSpPr>
        <p:spPr>
          <a:xfrm>
            <a:off x="3600" y="2781000"/>
            <a:ext cx="9138600" cy="2032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Calibri"/>
                <a:ea typeface="DejaVu Sans"/>
              </a:rPr>
              <a:t>    </a:t>
            </a:r>
            <a:r>
              <a:rPr lang="pl-PL" sz="2400" strike="noStrike">
                <a:solidFill>
                  <a:srgbClr val="0000FF"/>
                </a:solidFill>
                <a:latin typeface="Calibri"/>
                <a:ea typeface="DejaVu Sans"/>
              </a:rPr>
              <a:t>Dodatkowe patrole w Mikołowie na mocy porozumienia zawartego pomiędzy Komendą Powiatową Policji w Mikołowie, Szkołą Policji                          w Katowicach i Starostą Powiatowym w Mikołowie. Służbę na terenie powiatu pełnili kursanci szkoły pod okiem doświadczonych policjantów</a:t>
            </a:r>
            <a:r>
              <a:rPr lang="pl-PL" sz="2600" strike="noStrike">
                <a:solidFill>
                  <a:srgbClr val="0000FF"/>
                </a:solidFill>
                <a:latin typeface="Calibri"/>
                <a:ea typeface="DejaVu Sans"/>
              </a:rPr>
              <a:t>. (łącznie 142 służb 8 godzinnych kursantów szkoły)</a:t>
            </a:r>
            <a:endParaRPr/>
          </a:p>
        </p:txBody>
      </p:sp>
      <p:pic>
        <p:nvPicPr>
          <p:cNvPr id="333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23400" cy="127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71680" y="1143000"/>
            <a:ext cx="8224200" cy="33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7200" i="1" strike="noStrike">
                <a:solidFill>
                  <a:srgbClr val="EEECE1"/>
                </a:solidFill>
                <a:latin typeface="Calibri"/>
                <a:ea typeface="DejaVu Sans"/>
              </a:rPr>
              <a:t> </a:t>
            </a:r>
            <a:r>
              <a:rPr lang="pl-PL" sz="7200" i="1" strike="noStrike">
                <a:solidFill>
                  <a:srgbClr val="000099"/>
                </a:solidFill>
                <a:latin typeface="Calibri"/>
                <a:ea typeface="DejaVu Sans"/>
              </a:rPr>
              <a:t> </a:t>
            </a:r>
            <a:r>
              <a:rPr lang="pl-PL" sz="7200" b="1" strike="noStrike">
                <a:solidFill>
                  <a:srgbClr val="77933C"/>
                </a:solidFill>
                <a:latin typeface="Calibri"/>
                <a:ea typeface="DejaVu Sans"/>
              </a:rPr>
              <a:t>NAJWAŻNIEJSZE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7200" b="1" strike="noStrike">
                <a:solidFill>
                  <a:srgbClr val="77933C"/>
                </a:solidFill>
                <a:latin typeface="Calibri"/>
                <a:ea typeface="DejaVu Sans"/>
              </a:rPr>
              <a:t>INICJATYWY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919800" y="620688"/>
            <a:ext cx="8224200" cy="87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Warsztaty pierwszej pomocy dla rodziców</a:t>
            </a:r>
            <a:r>
              <a:rPr lang="pl-PL" sz="3500" b="1" i="1" strike="noStrike" dirty="0">
                <a:solidFill>
                  <a:srgbClr val="EEECE1"/>
                </a:solidFill>
                <a:latin typeface="Calibri"/>
                <a:ea typeface="DejaVu Sans"/>
              </a:rPr>
              <a:t> </a:t>
            </a:r>
            <a:r>
              <a:rPr lang="pl-PL" sz="3500" i="1" strike="noStrike" dirty="0" smtClean="0">
                <a:solidFill>
                  <a:srgbClr val="FFFFFF"/>
                </a:solidFill>
                <a:latin typeface="Calibri"/>
                <a:ea typeface="DejaVu Sans"/>
              </a:rPr>
              <a:t>„”</a:t>
            </a:r>
            <a:endParaRPr dirty="0"/>
          </a:p>
        </p:txBody>
      </p:sp>
      <p:sp>
        <p:nvSpPr>
          <p:cNvPr id="336" name="CustomShape 2"/>
          <p:cNvSpPr/>
          <p:nvPr/>
        </p:nvSpPr>
        <p:spPr>
          <a:xfrm>
            <a:off x="457200" y="2514600"/>
            <a:ext cx="425340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just">
              <a:lnSpc>
                <a:spcPct val="100000"/>
              </a:lnSpc>
            </a:pPr>
            <a:r>
              <a:rPr lang="pl-PL" b="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7" name="CustomShape 3"/>
          <p:cNvSpPr/>
          <p:nvPr/>
        </p:nvSpPr>
        <p:spPr>
          <a:xfrm>
            <a:off x="4645080" y="2514600"/>
            <a:ext cx="403632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  <p:pic>
        <p:nvPicPr>
          <p:cNvPr id="339" name="Obraz 307"/>
          <p:cNvPicPr/>
          <p:nvPr/>
        </p:nvPicPr>
        <p:blipFill>
          <a:blip r:embed="rId3" cstate="print"/>
          <a:stretch/>
        </p:blipFill>
        <p:spPr>
          <a:xfrm>
            <a:off x="0" y="1556792"/>
            <a:ext cx="4822200" cy="33357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0" name="Obraz 308"/>
          <p:cNvPicPr/>
          <p:nvPr/>
        </p:nvPicPr>
        <p:blipFill>
          <a:blip r:embed="rId4" cstate="print"/>
          <a:stretch/>
        </p:blipFill>
        <p:spPr>
          <a:xfrm>
            <a:off x="4211960" y="3429000"/>
            <a:ext cx="4749840" cy="324036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691640" y="220500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395640" y="1845000"/>
            <a:ext cx="403488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827584" y="692696"/>
            <a:ext cx="7853816" cy="1074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ctr"/>
          <a:lstStyle/>
          <a:p>
            <a:pPr algn="ctr">
              <a:lnSpc>
                <a:spcPct val="100000"/>
              </a:lnSpc>
            </a:pPr>
            <a:r>
              <a:rPr lang="pl-PL" sz="3500" i="1" strike="noStrike" dirty="0" smtClean="0">
                <a:solidFill>
                  <a:srgbClr val="000099"/>
                </a:solidFill>
                <a:latin typeface="Calibri"/>
                <a:ea typeface="DejaVu Sans"/>
              </a:rPr>
              <a:t>  </a:t>
            </a:r>
            <a:r>
              <a:rPr lang="pl-PL" sz="3500" b="1" i="1" strike="noStrike" dirty="0" smtClean="0">
                <a:solidFill>
                  <a:srgbClr val="000099"/>
                </a:solidFill>
                <a:latin typeface="Calibri"/>
                <a:ea typeface="DejaVu Sans"/>
              </a:rPr>
              <a:t>Policjanci </a:t>
            </a: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uczą dzieci pływać - przygotowanie do sezonu letniego</a:t>
            </a:r>
            <a:endParaRPr b="1" dirty="0"/>
          </a:p>
        </p:txBody>
      </p:sp>
      <p:pic>
        <p:nvPicPr>
          <p:cNvPr id="344" name="Obraz 312"/>
          <p:cNvPicPr/>
          <p:nvPr/>
        </p:nvPicPr>
        <p:blipFill>
          <a:blip r:embed="rId2" cstate="print"/>
          <a:stretch/>
        </p:blipFill>
        <p:spPr>
          <a:xfrm>
            <a:off x="72000" y="1800000"/>
            <a:ext cx="4606200" cy="259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5" name="Obraz 313"/>
          <p:cNvPicPr/>
          <p:nvPr/>
        </p:nvPicPr>
        <p:blipFill>
          <a:blip r:embed="rId3" cstate="print"/>
          <a:stretch/>
        </p:blipFill>
        <p:spPr>
          <a:xfrm>
            <a:off x="4536000" y="3816000"/>
            <a:ext cx="4428488" cy="288036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2"/>
          <p:cNvPicPr/>
          <p:nvPr/>
        </p:nvPicPr>
        <p:blipFill>
          <a:blip r:embed="rId4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11560" y="764704"/>
            <a:ext cx="8275400" cy="930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Regularne spotkania z seniorami – 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Dzień Seniora- 20 października 2017 r</a:t>
            </a:r>
            <a:r>
              <a:rPr lang="pl-PL" sz="3500" i="1" strike="noStrike" dirty="0">
                <a:solidFill>
                  <a:srgbClr val="000099"/>
                </a:solidFill>
                <a:latin typeface="Calibri"/>
                <a:ea typeface="DejaVu Sans"/>
              </a:rPr>
              <a:t>.</a:t>
            </a:r>
            <a:endParaRPr dirty="0"/>
          </a:p>
        </p:txBody>
      </p:sp>
      <p:sp>
        <p:nvSpPr>
          <p:cNvPr id="347" name="CustomShape 2"/>
          <p:cNvSpPr/>
          <p:nvPr/>
        </p:nvSpPr>
        <p:spPr>
          <a:xfrm>
            <a:off x="457200" y="1855080"/>
            <a:ext cx="403488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"/>
          <p:cNvSpPr/>
          <p:nvPr/>
        </p:nvSpPr>
        <p:spPr>
          <a:xfrm>
            <a:off x="4645080" y="1859760"/>
            <a:ext cx="4036320" cy="6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4"/>
          <p:cNvSpPr/>
          <p:nvPr/>
        </p:nvSpPr>
        <p:spPr>
          <a:xfrm>
            <a:off x="457200" y="2514600"/>
            <a:ext cx="403488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5"/>
          <p:cNvSpPr/>
          <p:nvPr/>
        </p:nvSpPr>
        <p:spPr>
          <a:xfrm>
            <a:off x="4645080" y="2514600"/>
            <a:ext cx="403632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1" name="Obraz 319"/>
          <p:cNvPicPr/>
          <p:nvPr/>
        </p:nvPicPr>
        <p:blipFill>
          <a:blip r:embed="rId2" cstate="print"/>
          <a:stretch/>
        </p:blipFill>
        <p:spPr>
          <a:xfrm>
            <a:off x="0" y="1797840"/>
            <a:ext cx="4894200" cy="3024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2" name="Obraz 320"/>
          <p:cNvPicPr/>
          <p:nvPr/>
        </p:nvPicPr>
        <p:blipFill>
          <a:blip r:embed="rId3" cstate="print"/>
          <a:stretch/>
        </p:blipFill>
        <p:spPr>
          <a:xfrm>
            <a:off x="3960000" y="3672000"/>
            <a:ext cx="5110200" cy="3094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2"/>
          <p:cNvPicPr/>
          <p:nvPr/>
        </p:nvPicPr>
        <p:blipFill>
          <a:blip r:embed="rId4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611560" y="764704"/>
            <a:ext cx="8275400" cy="930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Udział dzielnicowych wraz z licealistami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l-PL" sz="3500" b="1" i="1" strike="noStrike" dirty="0">
                <a:solidFill>
                  <a:srgbClr val="000099"/>
                </a:solidFill>
                <a:latin typeface="Calibri"/>
                <a:ea typeface="DejaVu Sans"/>
              </a:rPr>
              <a:t>w charytatywnej akcji dla seniorów - „Miarka Miłości”: grudzień 2017 r.</a:t>
            </a:r>
            <a:endParaRPr b="1" dirty="0"/>
          </a:p>
        </p:txBody>
      </p:sp>
      <p:sp>
        <p:nvSpPr>
          <p:cNvPr id="354" name="CustomShape 2"/>
          <p:cNvSpPr/>
          <p:nvPr/>
        </p:nvSpPr>
        <p:spPr>
          <a:xfrm>
            <a:off x="457200" y="1855080"/>
            <a:ext cx="403488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"/>
          <p:cNvSpPr/>
          <p:nvPr/>
        </p:nvSpPr>
        <p:spPr>
          <a:xfrm>
            <a:off x="4645080" y="1859760"/>
            <a:ext cx="4036320" cy="6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457200" y="2514600"/>
            <a:ext cx="403488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5"/>
          <p:cNvSpPr/>
          <p:nvPr/>
        </p:nvSpPr>
        <p:spPr>
          <a:xfrm>
            <a:off x="4645080" y="2514600"/>
            <a:ext cx="4036320" cy="38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8" name="Obraz 357"/>
          <p:cNvPicPr/>
          <p:nvPr/>
        </p:nvPicPr>
        <p:blipFill>
          <a:blip r:embed="rId2" cstate="print"/>
          <a:stretch/>
        </p:blipFill>
        <p:spPr>
          <a:xfrm>
            <a:off x="56520" y="1939680"/>
            <a:ext cx="4118040" cy="317088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59" name="Obraz 358"/>
          <p:cNvPicPr/>
          <p:nvPr/>
        </p:nvPicPr>
        <p:blipFill>
          <a:blip r:embed="rId3" cstate="print"/>
          <a:stretch/>
        </p:blipFill>
        <p:spPr>
          <a:xfrm>
            <a:off x="2555776" y="4393440"/>
            <a:ext cx="2734560" cy="24645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0" name="Obraz 359"/>
          <p:cNvPicPr/>
          <p:nvPr/>
        </p:nvPicPr>
        <p:blipFill>
          <a:blip r:embed="rId4" cstate="print"/>
          <a:stretch/>
        </p:blipFill>
        <p:spPr>
          <a:xfrm>
            <a:off x="4932040" y="1728000"/>
            <a:ext cx="4138520" cy="2781120"/>
          </a:xfrm>
          <a:prstGeom prst="rect">
            <a:avLst/>
          </a:prstGeom>
          <a:ln>
            <a:solidFill>
              <a:srgbClr val="99CC00"/>
            </a:solidFill>
          </a:ln>
        </p:spPr>
      </p:pic>
      <p:pic>
        <p:nvPicPr>
          <p:cNvPr id="10" name="Picture 2"/>
          <p:cNvPicPr/>
          <p:nvPr/>
        </p:nvPicPr>
        <p:blipFill>
          <a:blip r:embed="rId5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43640" y="0"/>
            <a:ext cx="7565760" cy="50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251640" y="1124640"/>
            <a:ext cx="5971320" cy="54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600" b="1" strike="noStrike" dirty="0">
                <a:solidFill>
                  <a:srgbClr val="000080"/>
                </a:solidFill>
                <a:latin typeface="Calibri" pitchFamily="34" charset="0"/>
                <a:ea typeface="DejaVu Sans"/>
                <a:cs typeface="Calibri" pitchFamily="34" charset="0"/>
              </a:rPr>
              <a:t>ŁĄCZNY STAN ETATOWY 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6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Komendy Powiatowej Policji w Mikołowie oraz </a:t>
            </a:r>
            <a:r>
              <a:rPr lang="pl-PL" sz="28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podległych komisariatów to </a:t>
            </a:r>
            <a:r>
              <a:rPr lang="pl-PL" sz="26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174 etaty policyjne</a:t>
            </a:r>
            <a:r>
              <a:rPr lang="pl-PL" sz="26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6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+ 2 kontrakt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Korpus służby cywilnej    – 15 etatów,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Pracownicy pozaetatowi – 11 pracowników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Etaty finansowane przez samorządy: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l-PL" sz="2200" strike="noStrike" dirty="0" smtClean="0">
              <a:solidFill>
                <a:srgbClr val="0000FF"/>
              </a:solidFill>
              <a:latin typeface="Calibri" pitchFamily="34" charset="0"/>
              <a:ea typeface="DejaVu Sans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 smtClean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Gmina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Łaziska Górne – 2 etaty dzielnicowych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Stan na 01.01.2018r. 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4" name="Picture 2"/>
          <p:cNvPicPr/>
          <p:nvPr/>
        </p:nvPicPr>
        <p:blipFill>
          <a:blip r:embed="rId2" cstate="print"/>
          <a:stretch/>
        </p:blipFill>
        <p:spPr>
          <a:xfrm>
            <a:off x="6211080" y="2376000"/>
            <a:ext cx="2785320" cy="3716280"/>
          </a:xfrm>
          <a:prstGeom prst="rect">
            <a:avLst/>
          </a:prstGeom>
          <a:ln w="50760">
            <a:solidFill>
              <a:srgbClr val="000000"/>
            </a:solidFill>
            <a:miter/>
          </a:ln>
        </p:spPr>
      </p:pic>
      <p:pic>
        <p:nvPicPr>
          <p:cNvPr id="5" name="Pictur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43608" cy="1052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7200" y="548680"/>
            <a:ext cx="8224200" cy="10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solidFill>
                  <a:srgbClr val="000080"/>
                </a:solidFill>
                <a:latin typeface="Calibri"/>
                <a:ea typeface="DejaVu Sans"/>
              </a:rPr>
              <a:t>PROFILAKTYKA</a:t>
            </a:r>
            <a:r>
              <a:rPr lang="pl-PL" sz="4400" i="1" strike="noStrike" dirty="0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endParaRPr dirty="0"/>
          </a:p>
        </p:txBody>
      </p:sp>
      <p:pic>
        <p:nvPicPr>
          <p:cNvPr id="362" name="Obraz 325"/>
          <p:cNvPicPr/>
          <p:nvPr/>
        </p:nvPicPr>
        <p:blipFill>
          <a:blip r:embed="rId2" cstate="print"/>
          <a:stretch/>
        </p:blipFill>
        <p:spPr>
          <a:xfrm>
            <a:off x="179512" y="1484784"/>
            <a:ext cx="4030200" cy="280836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63" name="Obraz 326"/>
          <p:cNvPicPr/>
          <p:nvPr/>
        </p:nvPicPr>
        <p:blipFill>
          <a:blip r:embed="rId3" cstate="print"/>
          <a:stretch/>
        </p:blipFill>
        <p:spPr>
          <a:xfrm>
            <a:off x="4932040" y="1484784"/>
            <a:ext cx="3958200" cy="2806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364" name="Obraz 327"/>
          <p:cNvPicPr/>
          <p:nvPr/>
        </p:nvPicPr>
        <p:blipFill>
          <a:blip r:embed="rId4" cstate="print"/>
          <a:stretch/>
        </p:blipFill>
        <p:spPr>
          <a:xfrm>
            <a:off x="2304000" y="4149080"/>
            <a:ext cx="4284224" cy="261712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2"/>
          <p:cNvPicPr/>
          <p:nvPr/>
        </p:nvPicPr>
        <p:blipFill>
          <a:blip r:embed="rId5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6" name="Picture 6"/>
          <p:cNvPicPr/>
          <p:nvPr/>
        </p:nvPicPr>
        <p:blipFill>
          <a:blip r:embed="rId2" cstate="print"/>
          <a:stretch/>
        </p:blipFill>
        <p:spPr>
          <a:xfrm>
            <a:off x="683640" y="3789000"/>
            <a:ext cx="3810960" cy="270324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67" name="Picture 2"/>
          <p:cNvPicPr/>
          <p:nvPr/>
        </p:nvPicPr>
        <p:blipFill>
          <a:blip r:embed="rId3" cstate="print"/>
          <a:stretch/>
        </p:blipFill>
        <p:spPr>
          <a:xfrm>
            <a:off x="611280" y="620640"/>
            <a:ext cx="3811680" cy="27014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68" name="Picture 3"/>
          <p:cNvPicPr/>
          <p:nvPr/>
        </p:nvPicPr>
        <p:blipFill>
          <a:blip r:embed="rId4" cstate="print"/>
          <a:stretch/>
        </p:blipFill>
        <p:spPr>
          <a:xfrm>
            <a:off x="5003640" y="3789000"/>
            <a:ext cx="3635280" cy="270504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69" name="Picture 4"/>
          <p:cNvPicPr/>
          <p:nvPr/>
        </p:nvPicPr>
        <p:blipFill>
          <a:blip r:embed="rId5" cstate="print"/>
          <a:stretch/>
        </p:blipFill>
        <p:spPr>
          <a:xfrm>
            <a:off x="4932040" y="620640"/>
            <a:ext cx="3653240" cy="273635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70" name="CustomShape 2"/>
          <p:cNvSpPr/>
          <p:nvPr/>
        </p:nvSpPr>
        <p:spPr>
          <a:xfrm>
            <a:off x="2123640" y="332640"/>
            <a:ext cx="8224200" cy="438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2"/>
          <p:cNvPicPr/>
          <p:nvPr/>
        </p:nvPicPr>
        <p:blipFill>
          <a:blip r:embed="rId6" cstate="print"/>
          <a:stretch/>
        </p:blipFill>
        <p:spPr>
          <a:xfrm>
            <a:off x="0" y="0"/>
            <a:ext cx="807840" cy="111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28760" y="1143000"/>
            <a:ext cx="8224200" cy="113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6600" b="1" strike="noStrike">
                <a:solidFill>
                  <a:srgbClr val="77933C"/>
                </a:solidFill>
                <a:latin typeface="Calibri"/>
                <a:ea typeface="DejaVu Sans"/>
              </a:rPr>
              <a:t>RUCH DROGOWY</a:t>
            </a:r>
            <a:endParaRPr/>
          </a:p>
        </p:txBody>
      </p:sp>
      <p:pic>
        <p:nvPicPr>
          <p:cNvPr id="372" name="Picture 2"/>
          <p:cNvPicPr/>
          <p:nvPr/>
        </p:nvPicPr>
        <p:blipFill>
          <a:blip r:embed="rId2" cstate="print"/>
          <a:stretch/>
        </p:blipFill>
        <p:spPr>
          <a:xfrm>
            <a:off x="3473280" y="2613240"/>
            <a:ext cx="2192400" cy="302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288000" y="660960"/>
            <a:ext cx="8224200" cy="70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0080"/>
                </a:solidFill>
                <a:latin typeface="Calibri"/>
                <a:ea typeface="DejaVu Sans"/>
              </a:rPr>
              <a:t>Wypadki - powiat</a:t>
            </a:r>
            <a:endParaRPr/>
          </a:p>
        </p:txBody>
      </p:sp>
      <p:graphicFrame>
        <p:nvGraphicFramePr>
          <p:cNvPr id="374" name="Symbol zastępczy zawartości 5"/>
          <p:cNvGraphicFramePr/>
          <p:nvPr/>
        </p:nvGraphicFramePr>
        <p:xfrm>
          <a:off x="251640" y="1700640"/>
          <a:ext cx="8635680" cy="496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5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57200" y="1047600"/>
            <a:ext cx="8224200" cy="83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Wypadki z podziałem na poszczególne gminy</a:t>
            </a:r>
            <a:endParaRPr/>
          </a:p>
        </p:txBody>
      </p:sp>
      <p:graphicFrame>
        <p:nvGraphicFramePr>
          <p:cNvPr id="377" name="Symbol zastępczy zawartości 3"/>
          <p:cNvGraphicFramePr/>
          <p:nvPr/>
        </p:nvGraphicFramePr>
        <p:xfrm>
          <a:off x="251640" y="2349000"/>
          <a:ext cx="8635680" cy="43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8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457200" y="704880"/>
            <a:ext cx="8224200" cy="70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Kolizje - powiat</a:t>
            </a:r>
            <a:endParaRPr/>
          </a:p>
        </p:txBody>
      </p:sp>
      <p:graphicFrame>
        <p:nvGraphicFramePr>
          <p:cNvPr id="380" name="Symbol zastępczy zawartości 4"/>
          <p:cNvGraphicFramePr/>
          <p:nvPr/>
        </p:nvGraphicFramePr>
        <p:xfrm>
          <a:off x="251640" y="1700640"/>
          <a:ext cx="8707680" cy="496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1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457200" y="1047600"/>
            <a:ext cx="8224200" cy="83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Kolizje z podziałem na poszczególne gminy</a:t>
            </a:r>
            <a:endParaRPr/>
          </a:p>
        </p:txBody>
      </p:sp>
      <p:graphicFrame>
        <p:nvGraphicFramePr>
          <p:cNvPr id="383" name="Symbol zastępczy zawartości 3"/>
          <p:cNvGraphicFramePr/>
          <p:nvPr/>
        </p:nvGraphicFramePr>
        <p:xfrm>
          <a:off x="251640" y="2349000"/>
          <a:ext cx="8635680" cy="43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4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67640" y="692640"/>
            <a:ext cx="8224200" cy="70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Ofiary śmiertelne - powiat</a:t>
            </a:r>
            <a:endParaRPr/>
          </a:p>
        </p:txBody>
      </p:sp>
      <p:graphicFrame>
        <p:nvGraphicFramePr>
          <p:cNvPr id="386" name="Symbol zastępczy zawartości 5"/>
          <p:cNvGraphicFramePr/>
          <p:nvPr/>
        </p:nvGraphicFramePr>
        <p:xfrm>
          <a:off x="179640" y="1556640"/>
          <a:ext cx="8779680" cy="503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7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457200" y="764640"/>
            <a:ext cx="8224200" cy="14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Ofiary śmiertelne w zdarzeniach drogowych na terenie gmin powiatu mikołowskiego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w latach 2013-2017</a:t>
            </a:r>
            <a:endParaRPr/>
          </a:p>
        </p:txBody>
      </p:sp>
      <p:graphicFrame>
        <p:nvGraphicFramePr>
          <p:cNvPr id="389" name="Symbol zastępczy zawartości 3"/>
          <p:cNvGraphicFramePr/>
          <p:nvPr/>
        </p:nvGraphicFramePr>
        <p:xfrm>
          <a:off x="251640" y="2349000"/>
          <a:ext cx="8635680" cy="43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0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704880"/>
            <a:ext cx="8224200" cy="63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Osoby ranne - powiat</a:t>
            </a:r>
            <a:endParaRPr/>
          </a:p>
        </p:txBody>
      </p:sp>
      <p:graphicFrame>
        <p:nvGraphicFramePr>
          <p:cNvPr id="392" name="Symbol zastępczy zawartości 3"/>
          <p:cNvGraphicFramePr/>
          <p:nvPr/>
        </p:nvGraphicFramePr>
        <p:xfrm>
          <a:off x="179640" y="1628640"/>
          <a:ext cx="8779680" cy="503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3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99592" y="548680"/>
            <a:ext cx="7637744" cy="1224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3600" b="1" strike="noStrike" dirty="0">
                <a:solidFill>
                  <a:srgbClr val="000080"/>
                </a:solidFill>
                <a:latin typeface="Calibri"/>
                <a:ea typeface="DejaVu Sans"/>
              </a:rPr>
              <a:t>KOMENDA POWIATOWA POLICJI W MIKOŁOWIE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700" strike="noStrike" dirty="0">
                <a:solidFill>
                  <a:srgbClr val="000080"/>
                </a:solidFill>
                <a:latin typeface="Calibri"/>
                <a:ea typeface="DejaVu Sans"/>
              </a:rPr>
              <a:t>Mikołów, ul. Rymera 1 </a:t>
            </a:r>
            <a:r>
              <a:rPr lang="pl-PL" sz="2700" i="1" strike="noStrike" dirty="0" err="1">
                <a:solidFill>
                  <a:srgbClr val="000080"/>
                </a:solidFill>
                <a:latin typeface="Calibri"/>
                <a:ea typeface="DejaVu Sans"/>
              </a:rPr>
              <a:t>tel</a:t>
            </a:r>
            <a:r>
              <a:rPr lang="pl-PL" sz="2700" i="1" strike="noStrike" dirty="0">
                <a:solidFill>
                  <a:srgbClr val="000080"/>
                </a:solidFill>
                <a:latin typeface="Calibri"/>
                <a:ea typeface="DejaVu Sans"/>
              </a:rPr>
              <a:t>: (0-32) 7377200, 7377212</a:t>
            </a:r>
            <a:endParaRPr dirty="0"/>
          </a:p>
        </p:txBody>
      </p:sp>
      <p:sp>
        <p:nvSpPr>
          <p:cNvPr id="216" name="CustomShape 2"/>
          <p:cNvSpPr/>
          <p:nvPr/>
        </p:nvSpPr>
        <p:spPr>
          <a:xfrm>
            <a:off x="179640" y="1872000"/>
            <a:ext cx="5184448" cy="4723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200" b="1" u="sng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Stan etatowy: 116</a:t>
            </a:r>
            <a:endParaRPr sz="22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W. Kryminalny 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(28 etatów + 1 cywilny)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W. Prewencji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(51 etatów, + 1 cywilny + </a:t>
            </a:r>
            <a:r>
              <a:rPr lang="pl-PL" sz="2200" strike="noStrike" dirty="0" smtClean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    0,95 </a:t>
            </a:r>
            <a:r>
              <a:rPr lang="pl-PL" sz="2200" strike="noStrike" dirty="0" err="1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ppe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)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W. Ruchu </a:t>
            </a:r>
            <a:r>
              <a:rPr lang="pl-PL" sz="2200" b="1" strike="noStrike" dirty="0" err="1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Drog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.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(20 etatów + 1 cywilny)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Wydział dw. z </a:t>
            </a:r>
            <a:r>
              <a:rPr lang="pl-PL" sz="2200" b="1" strike="noStrike" dirty="0" smtClean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PG </a:t>
            </a:r>
            <a:r>
              <a:rPr lang="pl-PL" sz="2200" strike="noStrike" dirty="0" smtClean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(10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etatów + 1 </a:t>
            </a:r>
            <a:r>
              <a:rPr lang="pl-PL" sz="2200" strike="noStrike" dirty="0" smtClean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cywilny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)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b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Zespoły</a:t>
            </a:r>
            <a:r>
              <a:rPr lang="pl-PL" sz="2200" b="1" i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:</a:t>
            </a:r>
            <a:r>
              <a:rPr lang="pl-PL" sz="2200" i="1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Techników Kryminalistyki (3) Prezydialny (2), Kadr i Szkolenia (2),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Finansów i Zaopatrzenia (4,4),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Łączności i Informatyki (4), OIN (1),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Kancelaria Tajna (1), BHP i </a:t>
            </a:r>
            <a:r>
              <a:rPr lang="pl-PL" sz="2200" strike="noStrike" dirty="0" err="1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P.Poż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. (0,5),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Oficer prasowy (1)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2 wakaty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17" name="Picture 6"/>
          <p:cNvPicPr/>
          <p:nvPr/>
        </p:nvPicPr>
        <p:blipFill>
          <a:blip r:embed="rId2" cstate="print"/>
          <a:stretch/>
        </p:blipFill>
        <p:spPr>
          <a:xfrm>
            <a:off x="5508000" y="1989000"/>
            <a:ext cx="3382200" cy="4791600"/>
          </a:xfrm>
          <a:prstGeom prst="rect">
            <a:avLst/>
          </a:prstGeom>
          <a:ln w="50760">
            <a:solidFill>
              <a:srgbClr val="000000"/>
            </a:solidFill>
            <a:miter/>
          </a:ln>
        </p:spPr>
      </p:pic>
      <p:pic>
        <p:nvPicPr>
          <p:cNvPr id="5" name="Pictur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43608" cy="1052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7200" y="1047600"/>
            <a:ext cx="8224200" cy="83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3399"/>
                </a:solidFill>
                <a:latin typeface="Calibri"/>
                <a:ea typeface="DejaVu Sans"/>
              </a:rPr>
              <a:t>Osoby ranne z podziałem na poszczególne gminy</a:t>
            </a:r>
            <a:endParaRPr/>
          </a:p>
        </p:txBody>
      </p:sp>
      <p:graphicFrame>
        <p:nvGraphicFramePr>
          <p:cNvPr id="395" name="Symbol zastępczy zawartości 3"/>
          <p:cNvGraphicFramePr/>
          <p:nvPr/>
        </p:nvGraphicFramePr>
        <p:xfrm>
          <a:off x="251640" y="2349000"/>
          <a:ext cx="8635680" cy="43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6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457200" y="704880"/>
            <a:ext cx="8224200" cy="99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0080"/>
                </a:solidFill>
                <a:latin typeface="Calibri"/>
                <a:ea typeface="DejaVu Sans"/>
              </a:rPr>
              <a:t>Zdarzenia w ruchu drogowym spowodowane przez kierujących pod wpływem alkoholu</a:t>
            </a:r>
            <a:endParaRPr/>
          </a:p>
        </p:txBody>
      </p:sp>
      <p:graphicFrame>
        <p:nvGraphicFramePr>
          <p:cNvPr id="398" name="Symbol zastępczy zawartości 3"/>
          <p:cNvGraphicFramePr/>
          <p:nvPr/>
        </p:nvGraphicFramePr>
        <p:xfrm>
          <a:off x="251640" y="1935000"/>
          <a:ext cx="8635680" cy="472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9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57200" y="1019160"/>
            <a:ext cx="8224200" cy="11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0080"/>
                </a:solidFill>
                <a:latin typeface="Calibri"/>
                <a:ea typeface="DejaVu Sans"/>
              </a:rPr>
              <a:t>Przeprowadzone badania na zawartość alkoholu/środków działających podobnie oraz liczba ujawnionych kierowców będących pod działaniem alkoholu</a:t>
            </a:r>
            <a:endParaRPr/>
          </a:p>
        </p:txBody>
      </p:sp>
      <p:graphicFrame>
        <p:nvGraphicFramePr>
          <p:cNvPr id="401" name="Table 2"/>
          <p:cNvGraphicFramePr/>
          <p:nvPr/>
        </p:nvGraphicFramePr>
        <p:xfrm>
          <a:off x="179640" y="2637000"/>
          <a:ext cx="8774640" cy="3034440"/>
        </p:xfrm>
        <a:graphic>
          <a:graphicData uri="http://schemas.openxmlformats.org/drawingml/2006/table">
            <a:tbl>
              <a:tblPr/>
              <a:tblGrid>
                <a:gridCol w="2514600"/>
                <a:gridCol w="2088000"/>
                <a:gridCol w="2088000"/>
                <a:gridCol w="2084040"/>
              </a:tblGrid>
              <a:tr h="58860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32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32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3200" b="1" strike="noStrike">
                          <a:solidFill>
                            <a:srgbClr val="003399"/>
                          </a:solidFill>
                          <a:latin typeface="Calibri"/>
                        </a:rPr>
                        <a:t>2017</a:t>
                      </a:r>
                      <a:endParaRPr/>
                    </a:p>
                  </a:txBody>
                  <a:tcPr/>
                </a:tc>
              </a:tr>
              <a:tr h="81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badań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67444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77885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80768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więcej o 2883</a:t>
                      </a:r>
                      <a:endParaRPr/>
                    </a:p>
                  </a:txBody>
                  <a:tcPr/>
                </a:tc>
              </a:tr>
              <a:tr h="81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178a§1 kk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132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150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więcej o 18</a:t>
                      </a:r>
                      <a:endParaRPr/>
                    </a:p>
                  </a:txBody>
                  <a:tcPr/>
                </a:tc>
              </a:tr>
              <a:tr h="812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87 kw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119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więcej o 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2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757080" cy="104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457200" y="704880"/>
            <a:ext cx="8224560" cy="63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2900" b="1" strike="noStrike">
                <a:solidFill>
                  <a:srgbClr val="000080"/>
                </a:solidFill>
                <a:latin typeface="Calibri"/>
                <a:ea typeface="DejaVu Sans"/>
              </a:rPr>
              <a:t>Wykroczenia drogowe</a:t>
            </a:r>
            <a:endParaRPr/>
          </a:p>
        </p:txBody>
      </p:sp>
      <p:graphicFrame>
        <p:nvGraphicFramePr>
          <p:cNvPr id="413" name="Symbol zastępczy zawartości 3"/>
          <p:cNvGraphicFramePr/>
          <p:nvPr/>
        </p:nvGraphicFramePr>
        <p:xfrm>
          <a:off x="179640" y="1556640"/>
          <a:ext cx="8502120" cy="510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4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757440" cy="104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704880"/>
            <a:ext cx="8224200" cy="451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"/>
          <p:cNvSpPr/>
          <p:nvPr/>
        </p:nvSpPr>
        <p:spPr>
          <a:xfrm>
            <a:off x="457200" y="1935000"/>
            <a:ext cx="822420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3"/>
          <p:cNvSpPr/>
          <p:nvPr/>
        </p:nvSpPr>
        <p:spPr>
          <a:xfrm>
            <a:off x="251640" y="1700640"/>
            <a:ext cx="8563680" cy="2279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0080"/>
                </a:solidFill>
                <a:latin typeface="Arial"/>
                <a:ea typeface="DejaVu Sans"/>
              </a:rPr>
              <a:t>NAJWAŻNIEJSZE OSIĄGNIĘCIA MIKOŁOWSKICH POLICJANTÓW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0080"/>
                </a:solidFill>
                <a:latin typeface="Arial"/>
                <a:ea typeface="DejaVu Sans"/>
              </a:rPr>
              <a:t>Zatrzymani w sprawie śmierci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0080"/>
                </a:solidFill>
                <a:latin typeface="Arial"/>
                <a:ea typeface="DejaVu Sans"/>
              </a:rPr>
              <a:t>24-letniego orzeszanina</a:t>
            </a:r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432000" y="2016000"/>
            <a:ext cx="4531680" cy="42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000" b="1" strike="noStrike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endParaRPr/>
          </a:p>
        </p:txBody>
      </p:sp>
      <p:pic>
        <p:nvPicPr>
          <p:cNvPr id="411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31320" cy="1275840"/>
          </a:xfrm>
          <a:prstGeom prst="rect">
            <a:avLst/>
          </a:prstGeom>
          <a:ln w="9360">
            <a:noFill/>
          </a:ln>
        </p:spPr>
      </p:pic>
      <p:sp>
        <p:nvSpPr>
          <p:cNvPr id="412" name="CustomShape 3"/>
          <p:cNvSpPr/>
          <p:nvPr/>
        </p:nvSpPr>
        <p:spPr>
          <a:xfrm>
            <a:off x="-56880" y="2133720"/>
            <a:ext cx="4735080" cy="41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trike="noStrike" dirty="0">
                <a:solidFill>
                  <a:srgbClr val="000000"/>
                </a:solidFill>
                <a:latin typeface="Arial"/>
                <a:ea typeface="DejaVu Sans"/>
              </a:rPr>
              <a:t>Kryminalni z Mikołowa zatrzymali dwóch mężczyzn mających związek ze śmiercią mieszkańca Orzesza, którego ciało odnaleziono na torach mikołowskiego dworca kolejowego. Jak wynika z zebranego w sprawie materiału dowodowego, 24-latek nie zginął na skutek nieszczęśliwego wypadku, a celowego działania. Wobec 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zatrzymanych </a:t>
            </a:r>
            <a:r>
              <a:rPr lang="pl-PL" strike="noStrike" smtClean="0">
                <a:solidFill>
                  <a:srgbClr val="000000"/>
                </a:solidFill>
                <a:latin typeface="Arial"/>
                <a:ea typeface="DejaVu Sans"/>
              </a:rPr>
              <a:t>mężczyzn sąd </a:t>
            </a:r>
            <a:r>
              <a:rPr lang="pl-PL" strike="noStrike" dirty="0">
                <a:solidFill>
                  <a:srgbClr val="000000"/>
                </a:solidFill>
                <a:latin typeface="Arial"/>
                <a:ea typeface="DejaVu Sans"/>
              </a:rPr>
              <a:t>rejonowy zastosował środek zapobiegawczy w postaci tymczasowego aresztowania na 3 miesiące</a:t>
            </a:r>
            <a:endParaRPr dirty="0"/>
          </a:p>
        </p:txBody>
      </p:sp>
      <p:pic>
        <p:nvPicPr>
          <p:cNvPr id="413" name="Obraz 373"/>
          <p:cNvPicPr/>
          <p:nvPr/>
        </p:nvPicPr>
        <p:blipFill>
          <a:blip r:embed="rId3" cstate="print"/>
          <a:stretch/>
        </p:blipFill>
        <p:spPr>
          <a:xfrm>
            <a:off x="5256000" y="2376000"/>
            <a:ext cx="3238200" cy="3238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76000" y="72000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0080"/>
                </a:solidFill>
                <a:latin typeface="Arial"/>
                <a:ea typeface="DejaVu Sans"/>
              </a:rPr>
              <a:t>Oszustwo leasingowe na blisko milion złotych</a:t>
            </a:r>
            <a:endParaRPr/>
          </a:p>
        </p:txBody>
      </p:sp>
      <p:sp>
        <p:nvSpPr>
          <p:cNvPr id="415" name="CustomShape 2"/>
          <p:cNvSpPr/>
          <p:nvPr/>
        </p:nvSpPr>
        <p:spPr>
          <a:xfrm>
            <a:off x="2520" y="2232000"/>
            <a:ext cx="4531680" cy="42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endParaRPr/>
          </a:p>
        </p:txBody>
      </p:sp>
      <p:pic>
        <p:nvPicPr>
          <p:cNvPr id="416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31320" cy="1275840"/>
          </a:xfrm>
          <a:prstGeom prst="rect">
            <a:avLst/>
          </a:prstGeom>
          <a:ln w="9360">
            <a:noFill/>
          </a:ln>
        </p:spPr>
      </p:pic>
      <p:sp>
        <p:nvSpPr>
          <p:cNvPr id="417" name="CustomShape 3"/>
          <p:cNvSpPr/>
          <p:nvPr/>
        </p:nvSpPr>
        <p:spPr>
          <a:xfrm>
            <a:off x="4648320" y="1920240"/>
            <a:ext cx="4033080" cy="44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8" name="Picture 2"/>
          <p:cNvPicPr/>
          <p:nvPr/>
        </p:nvPicPr>
        <p:blipFill>
          <a:blip r:embed="rId3" cstate="print"/>
          <a:stretch/>
        </p:blipFill>
        <p:spPr>
          <a:xfrm>
            <a:off x="5148000" y="1989000"/>
            <a:ext cx="3051720" cy="4641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19" name="CustomShape 4"/>
          <p:cNvSpPr/>
          <p:nvPr/>
        </p:nvSpPr>
        <p:spPr>
          <a:xfrm>
            <a:off x="22680" y="2277000"/>
            <a:ext cx="4511520" cy="41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Po trwającym prawie rok śledztwie, zakończono sprawę oszustwa, jakiego dopuścił się prezes jednej z mikołowskich firm wytwarzających olej roślinny. Policjanci zajmujący się zwalczaniem przestępczości gospodarczej z Mikołowa, zatrzymali mężczyznę i doprowadzili do prokuratury. 46-latek usłyszał zarzuty doprowadzenia do niekorzystnego rozporządzenia mieniem znacznej wartości. Grozi mu za to do 10 lat więzienia.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7200" y="7048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000080"/>
                </a:solidFill>
                <a:latin typeface="Arial"/>
                <a:ea typeface="DejaVu Sans"/>
              </a:rPr>
              <a:t>Policjanci zlikwidowali domową plantację marihuany</a:t>
            </a:r>
            <a:endParaRPr/>
          </a:p>
        </p:txBody>
      </p:sp>
      <p:sp>
        <p:nvSpPr>
          <p:cNvPr id="421" name="CustomShape 2"/>
          <p:cNvSpPr/>
          <p:nvPr/>
        </p:nvSpPr>
        <p:spPr>
          <a:xfrm>
            <a:off x="250920" y="2133720"/>
            <a:ext cx="4531680" cy="42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22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31320" cy="1275840"/>
          </a:xfrm>
          <a:prstGeom prst="rect">
            <a:avLst/>
          </a:prstGeom>
          <a:ln w="9360">
            <a:noFill/>
          </a:ln>
        </p:spPr>
      </p:pic>
      <p:sp>
        <p:nvSpPr>
          <p:cNvPr id="423" name="CustomShape 3"/>
          <p:cNvSpPr/>
          <p:nvPr/>
        </p:nvSpPr>
        <p:spPr>
          <a:xfrm>
            <a:off x="202320" y="2304000"/>
            <a:ext cx="4580280" cy="341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Dzięki czujności i intuicji policjantów z orzeskiej i mikołowskiej patrolówki, zlikwidowano domową plantację marihuany. W Orzeszu, w jednym z domów jednorodzinnych, stróże prawa odkryli profesjonalną uprawę, w której wyhodowano 33 doniczki z nielegalnymi roślinami. Ponadto policjanci znaleźli blisko 500 sztuk tabletek ekstazy oraz ponad 8 gramów tzw. dopalaczy. W związku z tą sprawą zatrzymano 28-latka. Mężczyzna usłyszał już zarzuty. Grozi mu do 8 lat więzienia.</a:t>
            </a:r>
            <a:endParaRPr/>
          </a:p>
        </p:txBody>
      </p:sp>
      <p:pic>
        <p:nvPicPr>
          <p:cNvPr id="424" name="Obraz 384"/>
          <p:cNvPicPr/>
          <p:nvPr/>
        </p:nvPicPr>
        <p:blipFill>
          <a:blip r:embed="rId3" cstate="print"/>
          <a:stretch/>
        </p:blipFill>
        <p:spPr>
          <a:xfrm>
            <a:off x="5040000" y="2088000"/>
            <a:ext cx="3598200" cy="345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611560" y="980728"/>
            <a:ext cx="8069840" cy="2586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3600" b="1" strike="noStrike">
                <a:solidFill>
                  <a:srgbClr val="92D050"/>
                </a:solidFill>
                <a:latin typeface="Arial"/>
                <a:ea typeface="DejaVu Sans"/>
              </a:rPr>
              <a:t>PODSUMOWANIE NARADY ROCZNEJ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11560" y="836712"/>
            <a:ext cx="7936280" cy="64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4000" b="1" u="sng" strike="noStrike" dirty="0">
                <a:solidFill>
                  <a:srgbClr val="000080"/>
                </a:solidFill>
                <a:latin typeface="Arial"/>
                <a:ea typeface="Lucida Sans Unicode"/>
              </a:rPr>
              <a:t>ZADANIA  NA  2018  ROK</a:t>
            </a:r>
            <a:endParaRPr dirty="0"/>
          </a:p>
        </p:txBody>
      </p:sp>
      <p:sp>
        <p:nvSpPr>
          <p:cNvPr id="427" name="CustomShape 2"/>
          <p:cNvSpPr/>
          <p:nvPr/>
        </p:nvSpPr>
        <p:spPr>
          <a:xfrm>
            <a:off x="395640" y="1484640"/>
            <a:ext cx="8224200" cy="438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8000"/>
              </a:lnSpc>
              <a:buSzPct val="95000"/>
              <a:buFont typeface="Wingdings" charset="2"/>
              <a:buChar char=""/>
            </a:pPr>
            <a:r>
              <a:rPr lang="pl-PL" sz="1600" strike="noStrike" dirty="0" smtClean="0">
                <a:solidFill>
                  <a:srgbClr val="0066FF"/>
                </a:solidFill>
                <a:latin typeface="Arial"/>
                <a:ea typeface="Lucida Sans Unicode"/>
              </a:rPr>
              <a:t> </a:t>
            </a: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Poprawa bezpieczeństwa w ruchu drogowym</a:t>
            </a:r>
            <a:r>
              <a:rPr lang="pl-PL" sz="1600" strike="noStrike" dirty="0" smtClean="0">
                <a:solidFill>
                  <a:srgbClr val="0066FF"/>
                </a:solidFill>
                <a:latin typeface="Arial"/>
                <a:ea typeface="Lucida Sans Unicode"/>
              </a:rPr>
              <a:t>.</a:t>
            </a:r>
          </a:p>
          <a:p>
            <a:pPr algn="just">
              <a:lnSpc>
                <a:spcPct val="118000"/>
              </a:lnSpc>
              <a:buSzPct val="95000"/>
            </a:pPr>
            <a:endParaRPr dirty="0"/>
          </a:p>
          <a:p>
            <a:pPr algn="just">
              <a:lnSpc>
                <a:spcPct val="118000"/>
              </a:lnSpc>
              <a:buFont typeface="Wingdings" charset="2"/>
              <a:buChar char=""/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Zmniejszenie dynamiki wszczęć w 7 kategoriach, stałe podejmowanie działania</a:t>
            </a:r>
            <a:endParaRPr dirty="0"/>
          </a:p>
          <a:p>
            <a:pPr algn="just">
              <a:lnSpc>
                <a:spcPct val="118000"/>
              </a:lnSpc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    prewencyjnego w tym </a:t>
            </a:r>
            <a:r>
              <a:rPr lang="pl-PL" sz="1600" strike="noStrike" dirty="0" smtClean="0">
                <a:solidFill>
                  <a:srgbClr val="0066FF"/>
                </a:solidFill>
                <a:latin typeface="Arial"/>
                <a:ea typeface="Lucida Sans Unicode"/>
              </a:rPr>
              <a:t>zakresie</a:t>
            </a:r>
          </a:p>
          <a:p>
            <a:pPr algn="just">
              <a:lnSpc>
                <a:spcPct val="118000"/>
              </a:lnSpc>
            </a:pPr>
            <a:endParaRPr dirty="0"/>
          </a:p>
          <a:p>
            <a:pPr algn="just">
              <a:lnSpc>
                <a:spcPct val="118000"/>
              </a:lnSpc>
              <a:buFont typeface="Wingdings" charset="2"/>
              <a:buChar char=""/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Podjęcie działania mającego na celu poprawę wykrywalności szczególnie w 7             kategoriach: </a:t>
            </a:r>
            <a:endParaRPr dirty="0"/>
          </a:p>
          <a:p>
            <a:pPr algn="just">
              <a:lnSpc>
                <a:spcPct val="118000"/>
              </a:lnSpc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    rozboje, pobicia, kradzieże, włamania, uszkodzenie mienia  oraz kradzieże i włamania      do </a:t>
            </a:r>
            <a:r>
              <a:rPr lang="pl-PL" sz="1600" strike="noStrike" dirty="0" smtClean="0">
                <a:solidFill>
                  <a:srgbClr val="0066FF"/>
                </a:solidFill>
                <a:latin typeface="Arial"/>
                <a:ea typeface="Lucida Sans Unicode"/>
              </a:rPr>
              <a:t>samochodów</a:t>
            </a:r>
          </a:p>
          <a:p>
            <a:pPr algn="just">
              <a:lnSpc>
                <a:spcPct val="118000"/>
              </a:lnSpc>
            </a:pPr>
            <a:endParaRPr dirty="0"/>
          </a:p>
          <a:p>
            <a:pPr algn="just">
              <a:lnSpc>
                <a:spcPct val="118000"/>
              </a:lnSpc>
              <a:buFont typeface="Wingdings" charset="2"/>
              <a:buChar char=""/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Polepszenie efektów w zakresie wyników pracy operacyjnej (szczególnie w zakresie przestępczości narkotykowej, wszczęcia na materiałach operacyjnych, podjęcia po umorzeniu z </a:t>
            </a:r>
            <a:r>
              <a:rPr lang="pl-PL" sz="1600" strike="noStrike" dirty="0" err="1">
                <a:solidFill>
                  <a:srgbClr val="0066FF"/>
                </a:solidFill>
                <a:latin typeface="Arial"/>
                <a:ea typeface="Lucida Sans Unicode"/>
              </a:rPr>
              <a:t>nn</a:t>
            </a: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, ustalenia sprawców na podstawie materiałów operacyjnych</a:t>
            </a:r>
            <a:r>
              <a:rPr lang="pl-PL" sz="1600" strike="noStrike" dirty="0" smtClean="0">
                <a:solidFill>
                  <a:srgbClr val="0066FF"/>
                </a:solidFill>
                <a:latin typeface="Arial"/>
                <a:ea typeface="Lucida Sans Unicode"/>
              </a:rPr>
              <a:t>).</a:t>
            </a:r>
          </a:p>
          <a:p>
            <a:pPr algn="just">
              <a:lnSpc>
                <a:spcPct val="118000"/>
              </a:lnSpc>
              <a:buFont typeface="Wingdings" charset="2"/>
              <a:buChar char=""/>
            </a:pPr>
            <a:endParaRPr dirty="0"/>
          </a:p>
          <a:p>
            <a:pPr algn="just">
              <a:lnSpc>
                <a:spcPct val="118000"/>
              </a:lnSpc>
              <a:buFont typeface="Wingdings" charset="2"/>
              <a:buChar char=""/>
            </a:pPr>
            <a:r>
              <a:rPr lang="pl-PL" sz="1600" strike="noStrike" dirty="0">
                <a:solidFill>
                  <a:srgbClr val="0066FF"/>
                </a:solidFill>
                <a:latin typeface="Arial"/>
                <a:ea typeface="Lucida Sans Unicode"/>
              </a:rPr>
              <a:t> Utrzymanie dobrej współpracy z samorządami w zakresie bezpieczeństwa publicznego.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89040" y="476672"/>
            <a:ext cx="8454960" cy="15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3600" b="1" strike="noStrike" dirty="0">
                <a:solidFill>
                  <a:srgbClr val="000080"/>
                </a:solidFill>
                <a:latin typeface="Calibri"/>
                <a:ea typeface="DejaVu Sans"/>
              </a:rPr>
              <a:t>KOMISARIAT POLICJI W ŁAZISKACH GÓRNYCH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700" strike="noStrike" dirty="0">
                <a:solidFill>
                  <a:srgbClr val="000080"/>
                </a:solidFill>
                <a:latin typeface="Calibri"/>
                <a:ea typeface="DejaVu Sans"/>
              </a:rPr>
              <a:t>Łaziska Górne ul. Dworcowa 3</a:t>
            </a:r>
            <a:endParaRPr dirty="0"/>
          </a:p>
        </p:txBody>
      </p:sp>
      <p:sp>
        <p:nvSpPr>
          <p:cNvPr id="219" name="CustomShape 2"/>
          <p:cNvSpPr/>
          <p:nvPr/>
        </p:nvSpPr>
        <p:spPr>
          <a:xfrm>
            <a:off x="216000" y="2016000"/>
            <a:ext cx="4314960" cy="47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3333FF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Stan etatowy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   28 policjantów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+ 2 porozumienie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   Gmina Łaziska Górne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1 stanowisko cywilne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0,4 etatu pracownik gospodarczy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6"/>
          <p:cNvPicPr/>
          <p:nvPr/>
        </p:nvPicPr>
        <p:blipFill>
          <a:blip r:embed="rId2" cstate="print"/>
          <a:stretch/>
        </p:blipFill>
        <p:spPr>
          <a:xfrm>
            <a:off x="4628880" y="2637000"/>
            <a:ext cx="4258800" cy="3051000"/>
          </a:xfrm>
          <a:prstGeom prst="rect">
            <a:avLst/>
          </a:prstGeom>
          <a:ln w="50760">
            <a:solidFill>
              <a:srgbClr val="000000"/>
            </a:solidFill>
            <a:miter/>
          </a:ln>
        </p:spPr>
      </p:pic>
      <p:pic>
        <p:nvPicPr>
          <p:cNvPr id="5" name="Pictur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43608" cy="1052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95640" y="2637000"/>
            <a:ext cx="8224200" cy="11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7000" strike="noStrike">
                <a:solidFill>
                  <a:srgbClr val="000080"/>
                </a:solidFill>
                <a:latin typeface="Calibri"/>
                <a:ea typeface="DejaVu Sans"/>
              </a:rPr>
              <a:t>Dziękuję za uwagę</a:t>
            </a:r>
            <a:endParaRPr/>
          </a:p>
        </p:txBody>
      </p:sp>
      <p:sp>
        <p:nvSpPr>
          <p:cNvPr id="429" name="CustomShape 2"/>
          <p:cNvSpPr/>
          <p:nvPr/>
        </p:nvSpPr>
        <p:spPr>
          <a:xfrm>
            <a:off x="5004000" y="4581000"/>
            <a:ext cx="3688920" cy="100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strike="noStrike">
                <a:solidFill>
                  <a:srgbClr val="0066FF"/>
                </a:solidFill>
                <a:latin typeface="Arial"/>
                <a:ea typeface="DejaVu Sans"/>
              </a:rPr>
              <a:t>mł. insp. Rafał Głuch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000" strike="noStrike">
                <a:solidFill>
                  <a:srgbClr val="0066FF"/>
                </a:solidFill>
                <a:latin typeface="Arial"/>
                <a:ea typeface="DejaVu Sans"/>
              </a:rPr>
              <a:t>Komendant Powiatowy Policji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000" strike="noStrike">
                <a:solidFill>
                  <a:srgbClr val="0066FF"/>
                </a:solidFill>
                <a:latin typeface="Arial"/>
                <a:ea typeface="DejaVu Sans"/>
              </a:rPr>
              <a:t>w Mikołowie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150560" y="764704"/>
            <a:ext cx="7422480" cy="1001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3600" b="1" strike="noStrike" dirty="0">
                <a:solidFill>
                  <a:srgbClr val="000080"/>
                </a:solidFill>
                <a:latin typeface="Calibri"/>
                <a:ea typeface="DejaVu Sans"/>
              </a:rPr>
              <a:t>KOMISARIAT POLICJI W ORZESZU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700" strike="noStrike" dirty="0">
                <a:solidFill>
                  <a:srgbClr val="000080"/>
                </a:solidFill>
                <a:latin typeface="Calibri"/>
                <a:ea typeface="DejaVu Sans"/>
              </a:rPr>
              <a:t>Orzesze ul. Matejki 1</a:t>
            </a:r>
            <a:endParaRPr dirty="0"/>
          </a:p>
        </p:txBody>
      </p:sp>
      <p:sp>
        <p:nvSpPr>
          <p:cNvPr id="222" name="CustomShape 2"/>
          <p:cNvSpPr/>
          <p:nvPr/>
        </p:nvSpPr>
        <p:spPr>
          <a:xfrm>
            <a:off x="357120" y="2492280"/>
            <a:ext cx="4852440" cy="414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 dirty="0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Stan etatowy 30 policjantów,    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+ 1 stanowisko cywilne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0,4 etatu pracownik gospodarczy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pl-PL" sz="2200" strike="noStrike" dirty="0">
                <a:solidFill>
                  <a:srgbClr val="0000FF"/>
                </a:solidFill>
                <a:latin typeface="Calibri" pitchFamily="34" charset="0"/>
                <a:ea typeface="DejaVu Sans"/>
                <a:cs typeface="Calibri" pitchFamily="34" charset="0"/>
              </a:rPr>
              <a:t> 1 wakat</a:t>
            </a:r>
            <a:endParaRPr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3" name="Picture 1"/>
          <p:cNvPicPr/>
          <p:nvPr/>
        </p:nvPicPr>
        <p:blipFill>
          <a:blip r:embed="rId2" cstate="print"/>
          <a:stretch/>
        </p:blipFill>
        <p:spPr>
          <a:xfrm>
            <a:off x="5424840" y="2054520"/>
            <a:ext cx="3462480" cy="4473360"/>
          </a:xfrm>
          <a:prstGeom prst="rect">
            <a:avLst/>
          </a:prstGeom>
          <a:ln w="50760">
            <a:solidFill>
              <a:schemeClr val="bg1"/>
            </a:solidFill>
            <a:bevel/>
          </a:ln>
        </p:spPr>
      </p:pic>
      <p:pic>
        <p:nvPicPr>
          <p:cNvPr id="5" name="Pictur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971600" cy="1052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00040" y="857160"/>
            <a:ext cx="8224200" cy="136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pl-PL" sz="6600" b="1" strike="noStrike">
                <a:solidFill>
                  <a:srgbClr val="77933C"/>
                </a:solidFill>
                <a:latin typeface="Calibri"/>
                <a:ea typeface="DejaVu Sans"/>
              </a:rPr>
              <a:t>LOGISTYKA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500040" y="2286000"/>
            <a:ext cx="8181360" cy="40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Picture 4"/>
          <p:cNvPicPr/>
          <p:nvPr/>
        </p:nvPicPr>
        <p:blipFill>
          <a:blip r:embed="rId2" cstate="print"/>
          <a:stretch/>
        </p:blipFill>
        <p:spPr>
          <a:xfrm>
            <a:off x="3500280" y="2786040"/>
            <a:ext cx="2412360" cy="3307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1419</Words>
  <Application>Microsoft Office PowerPoint</Application>
  <PresentationFormat>Pokaz na ekranie (4:3)</PresentationFormat>
  <Paragraphs>378</Paragraphs>
  <Slides>70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70</vt:i4>
      </vt:variant>
    </vt:vector>
  </HeadingPairs>
  <TitlesOfParts>
    <vt:vector size="75" baseType="lpstr">
      <vt:lpstr>Office Theme</vt:lpstr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Kempa Klaudia</dc:creator>
  <cp:lastModifiedBy>Klaudia Kempa</cp:lastModifiedBy>
  <cp:revision>30</cp:revision>
  <dcterms:modified xsi:type="dcterms:W3CDTF">2018-01-18T07:03:53Z</dcterms:modified>
</cp:coreProperties>
</file>